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8" r:id="rId2"/>
    <p:sldId id="262" r:id="rId3"/>
    <p:sldId id="335" r:id="rId4"/>
    <p:sldId id="277" r:id="rId5"/>
    <p:sldId id="365" r:id="rId6"/>
    <p:sldId id="369" r:id="rId7"/>
    <p:sldId id="368" r:id="rId8"/>
    <p:sldId id="347" r:id="rId9"/>
    <p:sldId id="366" r:id="rId10"/>
    <p:sldId id="266" r:id="rId11"/>
    <p:sldId id="317" r:id="rId12"/>
    <p:sldId id="346" r:id="rId13"/>
    <p:sldId id="367" r:id="rId14"/>
    <p:sldId id="268" r:id="rId15"/>
    <p:sldId id="36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9371" autoAdjust="0"/>
  </p:normalViewPr>
  <p:slideViewPr>
    <p:cSldViewPr snapToGrid="0">
      <p:cViewPr>
        <p:scale>
          <a:sx n="60" d="100"/>
          <a:sy n="60" d="100"/>
        </p:scale>
        <p:origin x="1416" y="22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310938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2021/1/18</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0.wmf"/><Relationship Id="rId3" Type="http://schemas.openxmlformats.org/officeDocument/2006/relationships/notesSlide" Target="../notesSlides/notesSlide5.xml"/><Relationship Id="rId7" Type="http://schemas.openxmlformats.org/officeDocument/2006/relationships/image" Target="../media/image18.wmf"/><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9.wmf"/><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7.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oleObject" Target="../embeddings/oleObject7.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5.wmf"/><Relationship Id="rId4" Type="http://schemas.openxmlformats.org/officeDocument/2006/relationships/image" Target="../media/image38.png"/><Relationship Id="rId9" Type="http://schemas.openxmlformats.org/officeDocument/2006/relationships/oleObject" Target="../embeddings/oleObject8.bin"/><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rgbClr val="1F4E79"/>
              </a:solidFill>
            </a:endParaRPr>
          </a:p>
          <a:p>
            <a:pPr algn="ctr"/>
            <a:endParaRPr lang="en-US" altLang="zh-CN" dirty="0">
              <a:solidFill>
                <a:srgbClr val="1F4E79"/>
              </a:solidFill>
            </a:endParaRPr>
          </a:p>
          <a:p>
            <a:pPr algn="ctr"/>
            <a:r>
              <a:rPr lang="en-US" altLang="zh-CN" b="1" dirty="0" err="1">
                <a:solidFill>
                  <a:srgbClr val="1F4E79"/>
                </a:solidFill>
              </a:rPr>
              <a:t>Libo</a:t>
            </a:r>
            <a:r>
              <a:rPr lang="en-US" altLang="zh-CN" b="1" dirty="0">
                <a:solidFill>
                  <a:srgbClr val="1F4E79"/>
                </a:solidFill>
              </a:rPr>
              <a:t> Qin, </a:t>
            </a:r>
            <a:r>
              <a:rPr lang="en-US" altLang="zh-CN" b="1" dirty="0" err="1">
                <a:solidFill>
                  <a:srgbClr val="1F4E79"/>
                </a:solidFill>
              </a:rPr>
              <a:t>Zhouyang</a:t>
            </a:r>
            <a:r>
              <a:rPr lang="en-US" altLang="zh-CN" b="1" dirty="0">
                <a:solidFill>
                  <a:srgbClr val="1F4E79"/>
                </a:solidFill>
              </a:rPr>
              <a:t> Li, </a:t>
            </a:r>
            <a:r>
              <a:rPr lang="en-US" altLang="zh-CN" b="1" dirty="0" err="1">
                <a:solidFill>
                  <a:srgbClr val="1F4E79"/>
                </a:solidFill>
              </a:rPr>
              <a:t>Wanxiang</a:t>
            </a:r>
            <a:r>
              <a:rPr lang="en-US" altLang="zh-CN" b="1" dirty="0">
                <a:solidFill>
                  <a:srgbClr val="1F4E79"/>
                </a:solidFill>
              </a:rPr>
              <a:t> Che,</a:t>
            </a:r>
            <a:r>
              <a:rPr lang="en-US" altLang="zh-CN" b="1" baseline="30000" dirty="0">
                <a:solidFill>
                  <a:srgbClr val="1F4E79"/>
                </a:solidFill>
              </a:rPr>
              <a:t>*</a:t>
            </a:r>
            <a:r>
              <a:rPr lang="en-US" altLang="zh-CN" b="1" dirty="0" err="1">
                <a:solidFill>
                  <a:srgbClr val="1F4E79"/>
                </a:solidFill>
              </a:rPr>
              <a:t>Minheng</a:t>
            </a:r>
            <a:r>
              <a:rPr lang="en-US" altLang="zh-CN" b="1" dirty="0">
                <a:solidFill>
                  <a:srgbClr val="1F4E79"/>
                </a:solidFill>
              </a:rPr>
              <a:t> Ni, Ting Liu</a:t>
            </a:r>
          </a:p>
          <a:p>
            <a:pPr algn="ctr"/>
            <a:r>
              <a:rPr lang="en-US" altLang="zh-CN" sz="1600" dirty="0">
                <a:solidFill>
                  <a:srgbClr val="1F4E79"/>
                </a:solidFill>
              </a:rPr>
              <a:t>Research Center for Social Computing and Information Retrieval,</a:t>
            </a:r>
          </a:p>
          <a:p>
            <a:pPr algn="ctr"/>
            <a:r>
              <a:rPr lang="en-US" altLang="zh-CN" sz="1600" dirty="0">
                <a:solidFill>
                  <a:srgbClr val="1F4E79"/>
                </a:solidFill>
              </a:rPr>
              <a:t>Harbin Institute of Technology, Harbin, China</a:t>
            </a:r>
          </a:p>
          <a:p>
            <a:pPr algn="ctr"/>
            <a:r>
              <a:rPr lang="en-US" altLang="zh-CN" sz="1600" dirty="0">
                <a:solidFill>
                  <a:srgbClr val="1F4E79"/>
                </a:solidFill>
              </a:rPr>
              <a:t>{</a:t>
            </a:r>
            <a:r>
              <a:rPr lang="en-US" altLang="zh-CN" sz="1600" dirty="0" err="1">
                <a:solidFill>
                  <a:srgbClr val="1F4E79"/>
                </a:solidFill>
              </a:rPr>
              <a:t>lbqin</a:t>
            </a:r>
            <a:r>
              <a:rPr lang="en-US" altLang="zh-CN" sz="1600" dirty="0">
                <a:solidFill>
                  <a:srgbClr val="1F4E79"/>
                </a:solidFill>
              </a:rPr>
              <a:t>, </a:t>
            </a:r>
            <a:r>
              <a:rPr lang="en-US" altLang="zh-CN" sz="1600" dirty="0" err="1">
                <a:solidFill>
                  <a:srgbClr val="1F4E79"/>
                </a:solidFill>
              </a:rPr>
              <a:t>zhouyangli</a:t>
            </a:r>
            <a:r>
              <a:rPr lang="en-US" altLang="zh-CN" sz="1600" dirty="0">
                <a:solidFill>
                  <a:srgbClr val="1F4E79"/>
                </a:solidFill>
              </a:rPr>
              <a:t>, car, </a:t>
            </a:r>
            <a:r>
              <a:rPr lang="en-US" altLang="zh-CN" sz="1600" dirty="0" err="1">
                <a:solidFill>
                  <a:srgbClr val="1F4E79"/>
                </a:solidFill>
              </a:rPr>
              <a:t>mhni</a:t>
            </a:r>
            <a:r>
              <a:rPr lang="en-US" altLang="zh-CN" sz="1600" dirty="0">
                <a:solidFill>
                  <a:srgbClr val="1F4E79"/>
                </a:solidFill>
              </a:rPr>
              <a:t>, </a:t>
            </a:r>
            <a:r>
              <a:rPr lang="en-US" altLang="zh-CN" sz="1600" dirty="0" err="1">
                <a:solidFill>
                  <a:srgbClr val="1F4E79"/>
                </a:solidFill>
              </a:rPr>
              <a:t>tliu</a:t>
            </a:r>
            <a:r>
              <a:rPr lang="en-US" altLang="zh-CN" sz="1600" dirty="0">
                <a:solidFill>
                  <a:srgbClr val="1F4E79"/>
                </a:solidFill>
              </a:rPr>
              <a:t>}@ir.hit.edu.cn</a:t>
            </a: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2" y="1882842"/>
            <a:ext cx="10856458"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Co-GAT</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Co-Interactive Graph Attention Network for Joint Dialog Act Recognition and Sentiment Classification</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2021.1.18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——AAAI2021</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D86DCCB4-580F-4E5C-9BA9-87919FDAE518}"/>
              </a:ext>
            </a:extLst>
          </p:cNvPr>
          <p:cNvPicPr>
            <a:picLocks noChangeAspect="1"/>
          </p:cNvPicPr>
          <p:nvPr/>
        </p:nvPicPr>
        <p:blipFill>
          <a:blip r:embed="rId2"/>
          <a:stretch>
            <a:fillRect/>
          </a:stretch>
        </p:blipFill>
        <p:spPr>
          <a:xfrm>
            <a:off x="639607" y="2030058"/>
            <a:ext cx="10912786" cy="35436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B88E8B12-3E1B-4687-86AD-394E97960F08}"/>
              </a:ext>
            </a:extLst>
          </p:cNvPr>
          <p:cNvPicPr>
            <a:picLocks noChangeAspect="1"/>
          </p:cNvPicPr>
          <p:nvPr/>
        </p:nvPicPr>
        <p:blipFill>
          <a:blip r:embed="rId2"/>
          <a:stretch>
            <a:fillRect/>
          </a:stretch>
        </p:blipFill>
        <p:spPr>
          <a:xfrm>
            <a:off x="2331405" y="2414726"/>
            <a:ext cx="7529190" cy="30340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A513F938-6CD3-4870-9CD5-7BC797D9253A}"/>
              </a:ext>
            </a:extLst>
          </p:cNvPr>
          <p:cNvPicPr>
            <a:picLocks noChangeAspect="1"/>
          </p:cNvPicPr>
          <p:nvPr/>
        </p:nvPicPr>
        <p:blipFill>
          <a:blip r:embed="rId2"/>
          <a:stretch>
            <a:fillRect/>
          </a:stretch>
        </p:blipFill>
        <p:spPr>
          <a:xfrm>
            <a:off x="0" y="2208714"/>
            <a:ext cx="12192000" cy="3470382"/>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2" name="图片 1">
            <a:extLst>
              <a:ext uri="{FF2B5EF4-FFF2-40B4-BE49-F238E27FC236}">
                <a16:creationId xmlns:a16="http://schemas.microsoft.com/office/drawing/2014/main" id="{76425717-FDF7-4130-AB20-5344BC1A525A}"/>
              </a:ext>
            </a:extLst>
          </p:cNvPr>
          <p:cNvPicPr>
            <a:picLocks noChangeAspect="1"/>
          </p:cNvPicPr>
          <p:nvPr/>
        </p:nvPicPr>
        <p:blipFill>
          <a:blip r:embed="rId2"/>
          <a:stretch>
            <a:fillRect/>
          </a:stretch>
        </p:blipFill>
        <p:spPr>
          <a:xfrm>
            <a:off x="2774211" y="2698810"/>
            <a:ext cx="7008105" cy="2503503"/>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838200" y="1858681"/>
            <a:ext cx="10798206" cy="3742371"/>
          </a:xfrm>
          <a:prstGeom prst="rect">
            <a:avLst/>
          </a:prstGeom>
          <a:noFill/>
        </p:spPr>
        <p:txBody>
          <a:bodyPr wrap="square" rtlCol="0">
            <a:spAutoFit/>
          </a:bodyPr>
          <a:lstStyle/>
          <a:p>
            <a:pPr indent="457200" algn="just">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this paper, we propose a co-interactive graph framework where a cross-utterances connection and a cross-tasks connection are constructed and iteratively updated with each other, achieving to simultaneously model the contextual information and mutual interaction information in a unified architecture. Experiments on two datasets show the effectiveness of the proposed models and our model achieves state-of-the-art performance. In addition, we analyze the effect of incorporating strong pre-trained model in our joint model and find that our framework is also beneficial when combined with pre-trained models (BERT, Roberta, </a:t>
            </a:r>
            <a:r>
              <a:rPr lang="en-US" altLang="zh-CN" sz="2400" dirty="0" err="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XLNet</a:t>
            </a: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2" name="图片 1">
            <a:extLst>
              <a:ext uri="{FF2B5EF4-FFF2-40B4-BE49-F238E27FC236}">
                <a16:creationId xmlns:a16="http://schemas.microsoft.com/office/drawing/2014/main" id="{25B29170-4639-4D95-9C1B-9F1B8C7D9D11}"/>
              </a:ext>
            </a:extLst>
          </p:cNvPr>
          <p:cNvPicPr>
            <a:picLocks noChangeAspect="1"/>
          </p:cNvPicPr>
          <p:nvPr/>
        </p:nvPicPr>
        <p:blipFill>
          <a:blip r:embed="rId3"/>
          <a:stretch>
            <a:fillRect/>
          </a:stretch>
        </p:blipFill>
        <p:spPr>
          <a:xfrm>
            <a:off x="3828080" y="3832602"/>
            <a:ext cx="4535838" cy="2807899"/>
          </a:xfrm>
          <a:prstGeom prst="rect">
            <a:avLst/>
          </a:prstGeom>
        </p:spPr>
      </p:pic>
      <p:pic>
        <p:nvPicPr>
          <p:cNvPr id="5" name="图片 4">
            <a:extLst>
              <a:ext uri="{FF2B5EF4-FFF2-40B4-BE49-F238E27FC236}">
                <a16:creationId xmlns:a16="http://schemas.microsoft.com/office/drawing/2014/main" id="{7DCFA184-2450-482D-B6C6-6920C5110B0A}"/>
              </a:ext>
            </a:extLst>
          </p:cNvPr>
          <p:cNvPicPr>
            <a:picLocks noChangeAspect="1"/>
          </p:cNvPicPr>
          <p:nvPr/>
        </p:nvPicPr>
        <p:blipFill>
          <a:blip r:embed="rId4"/>
          <a:stretch>
            <a:fillRect/>
          </a:stretch>
        </p:blipFill>
        <p:spPr>
          <a:xfrm>
            <a:off x="1912257" y="1362090"/>
            <a:ext cx="8367485" cy="25681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CE1C008D-DEF2-40E0-BF60-1361FCA3A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79" y="4020547"/>
            <a:ext cx="7048500" cy="2066925"/>
          </a:xfrm>
          <a:prstGeom prst="rect">
            <a:avLst/>
          </a:prstGeom>
        </p:spPr>
      </p:pic>
      <p:pic>
        <p:nvPicPr>
          <p:cNvPr id="5" name="图片 4">
            <a:extLst>
              <a:ext uri="{FF2B5EF4-FFF2-40B4-BE49-F238E27FC236}">
                <a16:creationId xmlns:a16="http://schemas.microsoft.com/office/drawing/2014/main" id="{0D84A887-BDD9-4FD2-8DEA-6E37DFF96CB8}"/>
              </a:ext>
            </a:extLst>
          </p:cNvPr>
          <p:cNvPicPr>
            <a:picLocks noChangeAspect="1"/>
          </p:cNvPicPr>
          <p:nvPr/>
        </p:nvPicPr>
        <p:blipFill>
          <a:blip r:embed="rId4"/>
          <a:stretch>
            <a:fillRect/>
          </a:stretch>
        </p:blipFill>
        <p:spPr>
          <a:xfrm>
            <a:off x="0" y="1721424"/>
            <a:ext cx="12192000" cy="45982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061050" y="1736995"/>
            <a:ext cx="3482043" cy="369332"/>
          </a:xfrm>
          <a:prstGeom prst="rect">
            <a:avLst/>
          </a:prstGeom>
        </p:spPr>
        <p:txBody>
          <a:bodyPr wrap="none">
            <a:spAutoFit/>
          </a:bodyPr>
          <a:lstStyle/>
          <a:p>
            <a:r>
              <a:rPr lang="en-US" altLang="zh-CN" b="1" dirty="0"/>
              <a:t>Utterance Encoder with </a:t>
            </a:r>
            <a:r>
              <a:rPr lang="en-US" altLang="zh-CN" b="1" dirty="0" err="1"/>
              <a:t>BiLSTM</a:t>
            </a:r>
            <a:endParaRPr lang="zh-CN" altLang="en-US" b="1" dirty="0"/>
          </a:p>
        </p:txBody>
      </p:sp>
      <p:pic>
        <p:nvPicPr>
          <p:cNvPr id="5" name="图片 4">
            <a:extLst>
              <a:ext uri="{FF2B5EF4-FFF2-40B4-BE49-F238E27FC236}">
                <a16:creationId xmlns:a16="http://schemas.microsoft.com/office/drawing/2014/main" id="{4D38C4B6-6FA6-4B17-AE5C-FDEB9835E23B}"/>
              </a:ext>
            </a:extLst>
          </p:cNvPr>
          <p:cNvPicPr>
            <a:picLocks noChangeAspect="1"/>
          </p:cNvPicPr>
          <p:nvPr/>
        </p:nvPicPr>
        <p:blipFill rotWithShape="1">
          <a:blip r:embed="rId4"/>
          <a:srcRect r="59911" b="14524"/>
          <a:stretch/>
        </p:blipFill>
        <p:spPr>
          <a:xfrm>
            <a:off x="0" y="1921661"/>
            <a:ext cx="4887646" cy="3930395"/>
          </a:xfrm>
          <a:prstGeom prst="rect">
            <a:avLst/>
          </a:prstGeom>
        </p:spPr>
      </p:pic>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8CF567E2-374F-4FD4-A1E1-B38624168B39}"/>
                  </a:ext>
                </a:extLst>
              </p:cNvPr>
              <p:cNvSpPr/>
              <p:nvPr/>
            </p:nvSpPr>
            <p:spPr>
              <a:xfrm>
                <a:off x="5912528" y="2519088"/>
                <a:ext cx="6010182" cy="923330"/>
              </a:xfrm>
              <a:prstGeom prst="rect">
                <a:avLst/>
              </a:prstGeom>
            </p:spPr>
            <p:txBody>
              <a:bodyPr wrap="square">
                <a:spAutoFit/>
              </a:bodyPr>
              <a:lstStyle/>
              <a:p>
                <a:r>
                  <a:rPr lang="zh-CN" altLang="en-US" dirty="0"/>
                  <a:t>Given a dialog </a:t>
                </a:r>
                <a14:m>
                  <m:oMath xmlns:m="http://schemas.openxmlformats.org/officeDocument/2006/math">
                    <m:r>
                      <a:rPr lang="zh-CN" altLang="en-US" i="1" dirty="0" smtClean="0">
                        <a:latin typeface="Cambria Math" panose="02040503050406030204" pitchFamily="18" charset="0"/>
                      </a:rPr>
                      <m:t>𝐶</m:t>
                    </m:r>
                    <m:r>
                      <a:rPr lang="zh-CN" altLang="en-US" i="1" dirty="0" smtClean="0">
                        <a:latin typeface="Cambria Math" panose="02040503050406030204" pitchFamily="18" charset="0"/>
                      </a:rPr>
                      <m:t> =(</m:t>
                    </m:r>
                    <m:r>
                      <a:rPr lang="zh-CN" altLang="en-US" i="1" dirty="0">
                        <a:latin typeface="Cambria Math" panose="02040503050406030204" pitchFamily="18" charset="0"/>
                      </a:rPr>
                      <m:t>𝑢</m:t>
                    </m:r>
                    <m:r>
                      <a:rPr lang="zh-CN" altLang="en-US" i="1" baseline="-25000" dirty="0">
                        <a:latin typeface="Cambria Math" panose="02040503050406030204" pitchFamily="18" charset="0"/>
                      </a:rPr>
                      <m:t>1</m:t>
                    </m:r>
                    <m:r>
                      <a:rPr lang="zh-CN" altLang="en-US" i="1" dirty="0">
                        <a:latin typeface="Cambria Math" panose="02040503050406030204" pitchFamily="18" charset="0"/>
                      </a:rPr>
                      <m:t>, …, </m:t>
                    </m:r>
                    <m:r>
                      <a:rPr lang="zh-CN" altLang="en-US" i="1" dirty="0">
                        <a:latin typeface="Cambria Math" panose="02040503050406030204" pitchFamily="18" charset="0"/>
                      </a:rPr>
                      <m:t>𝑢𝑁</m:t>
                    </m:r>
                    <m:r>
                      <a:rPr lang="zh-CN" altLang="en-US" i="1" dirty="0">
                        <a:latin typeface="Cambria Math" panose="02040503050406030204" pitchFamily="18" charset="0"/>
                      </a:rPr>
                      <m:t>) </m:t>
                    </m:r>
                  </m:oMath>
                </a14:m>
                <a:r>
                  <a:rPr lang="zh-CN" altLang="en-US" dirty="0"/>
                  <a:t>consists of a sequence of </a:t>
                </a:r>
                <a14:m>
                  <m:oMath xmlns:m="http://schemas.openxmlformats.org/officeDocument/2006/math">
                    <m:r>
                      <a:rPr lang="zh-CN" altLang="en-US" i="1" dirty="0" smtClean="0">
                        <a:latin typeface="Cambria Math" panose="02040503050406030204" pitchFamily="18" charset="0"/>
                      </a:rPr>
                      <m:t>𝑁</m:t>
                    </m:r>
                  </m:oMath>
                </a14:m>
                <a:r>
                  <a:rPr lang="zh-CN" altLang="en-US" dirty="0"/>
                  <a:t> utterances and the </a:t>
                </a:r>
                <a14:m>
                  <m:oMath xmlns:m="http://schemas.openxmlformats.org/officeDocument/2006/math">
                    <m:r>
                      <a:rPr lang="zh-CN" altLang="en-US" i="1" dirty="0" smtClean="0">
                        <a:latin typeface="Cambria Math" panose="02040503050406030204" pitchFamily="18" charset="0"/>
                      </a:rPr>
                      <m:t>𝑡</m:t>
                    </m:r>
                  </m:oMath>
                </a14:m>
                <a:r>
                  <a:rPr lang="zh-CN" altLang="en-US" dirty="0"/>
                  <a:t>-th utterance </a:t>
                </a:r>
                <a14:m>
                  <m:oMath xmlns:m="http://schemas.openxmlformats.org/officeDocument/2006/math">
                    <m:r>
                      <a:rPr lang="zh-CN" altLang="en-US" i="1" dirty="0" smtClean="0">
                        <a:latin typeface="Cambria Math" panose="02040503050406030204" pitchFamily="18" charset="0"/>
                      </a:rPr>
                      <m:t>𝑢</m:t>
                    </m:r>
                    <m:r>
                      <a:rPr lang="zh-CN" altLang="en-US" i="1" baseline="-25000" dirty="0">
                        <a:latin typeface="Cambria Math" panose="02040503050406030204" pitchFamily="18" charset="0"/>
                      </a:rPr>
                      <m:t>𝑡</m:t>
                    </m:r>
                    <m:r>
                      <a:rPr lang="zh-CN" altLang="en-US" i="1" dirty="0">
                        <a:latin typeface="Cambria Math" panose="02040503050406030204" pitchFamily="18" charset="0"/>
                      </a:rPr>
                      <m:t>= (</m:t>
                    </m:r>
                    <m:r>
                      <a:rPr lang="en-US" altLang="zh-CN" b="0" i="1" dirty="0" smtClean="0">
                        <a:latin typeface="Cambria Math" panose="02040503050406030204" pitchFamily="18" charset="0"/>
                      </a:rPr>
                      <m:t>       </m:t>
                    </m:r>
                    <m:r>
                      <a:rPr lang="zh-CN" altLang="en-US" i="1" dirty="0">
                        <a:latin typeface="Cambria Math" panose="02040503050406030204" pitchFamily="18" charset="0"/>
                      </a:rPr>
                      <m:t>, …, </m:t>
                    </m:r>
                    <m:r>
                      <a:rPr lang="en-US" altLang="zh-CN" b="0" i="1" dirty="0" smtClean="0">
                        <a:latin typeface="Cambria Math" panose="02040503050406030204" pitchFamily="18" charset="0"/>
                      </a:rPr>
                      <m:t>   </m:t>
                    </m:r>
                    <m:r>
                      <a:rPr lang="zh-CN" altLang="en-US" i="1" dirty="0">
                        <a:latin typeface="Cambria Math" panose="02040503050406030204" pitchFamily="18" charset="0"/>
                      </a:rPr>
                      <m:t>) </m:t>
                    </m:r>
                  </m:oMath>
                </a14:m>
                <a:r>
                  <a:rPr lang="zh-CN" altLang="en-US" dirty="0"/>
                  <a:t>which consists of a sequence of </a:t>
                </a:r>
                <a14:m>
                  <m:oMath xmlns:m="http://schemas.openxmlformats.org/officeDocument/2006/math">
                    <m:r>
                      <a:rPr lang="zh-CN" altLang="en-US" i="1" dirty="0" smtClean="0">
                        <a:latin typeface="Cambria Math" panose="02040503050406030204" pitchFamily="18" charset="0"/>
                      </a:rPr>
                      <m:t>𝑛</m:t>
                    </m:r>
                  </m:oMath>
                </a14:m>
                <a:r>
                  <a:rPr lang="zh-CN" altLang="en-US" dirty="0"/>
                  <a:t> words</a:t>
                </a:r>
              </a:p>
            </p:txBody>
          </p:sp>
        </mc:Choice>
        <mc:Fallback>
          <p:sp>
            <p:nvSpPr>
              <p:cNvPr id="8" name="矩形 7">
                <a:extLst>
                  <a:ext uri="{FF2B5EF4-FFF2-40B4-BE49-F238E27FC236}">
                    <a16:creationId xmlns:a16="http://schemas.microsoft.com/office/drawing/2014/main" id="{8CF567E2-374F-4FD4-A1E1-B38624168B39}"/>
                  </a:ext>
                </a:extLst>
              </p:cNvPr>
              <p:cNvSpPr>
                <a:spLocks noRot="1" noChangeAspect="1" noMove="1" noResize="1" noEditPoints="1" noAdjustHandles="1" noChangeArrowheads="1" noChangeShapeType="1" noTextEdit="1"/>
              </p:cNvSpPr>
              <p:nvPr/>
            </p:nvSpPr>
            <p:spPr>
              <a:xfrm>
                <a:off x="5912528" y="2519088"/>
                <a:ext cx="6010182" cy="923330"/>
              </a:xfrm>
              <a:prstGeom prst="rect">
                <a:avLst/>
              </a:prstGeom>
              <a:blipFill>
                <a:blip r:embed="rId5"/>
                <a:stretch>
                  <a:fillRect l="-913" t="-3289" b="-921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id="{37E58BE0-A922-416F-A75F-E918B4027653}"/>
              </a:ext>
            </a:extLst>
          </p:cNvPr>
          <p:cNvGraphicFramePr>
            <a:graphicFrameLocks noChangeAspect="1"/>
          </p:cNvGraphicFramePr>
          <p:nvPr>
            <p:extLst>
              <p:ext uri="{D42A27DB-BD31-4B8C-83A1-F6EECF244321}">
                <p14:modId xmlns:p14="http://schemas.microsoft.com/office/powerpoint/2010/main" val="636294370"/>
              </p:ext>
            </p:extLst>
          </p:nvPr>
        </p:nvGraphicFramePr>
        <p:xfrm>
          <a:off x="10031105" y="2801056"/>
          <a:ext cx="264816" cy="359393"/>
        </p:xfrm>
        <a:graphic>
          <a:graphicData uri="http://schemas.openxmlformats.org/presentationml/2006/ole">
            <mc:AlternateContent xmlns:mc="http://schemas.openxmlformats.org/markup-compatibility/2006">
              <mc:Choice xmlns:v="urn:schemas-microsoft-com:vml" Requires="v">
                <p:oleObj spid="_x0000_s1059" name="Equation" r:id="rId6" imgW="177480" imgH="241200" progId="Equation.DSMT4">
                  <p:embed/>
                </p:oleObj>
              </mc:Choice>
              <mc:Fallback>
                <p:oleObj name="Equation" r:id="rId6" imgW="177480" imgH="241200" progId="Equation.DSMT4">
                  <p:embed/>
                  <p:pic>
                    <p:nvPicPr>
                      <p:cNvPr id="0" name=""/>
                      <p:cNvPicPr/>
                      <p:nvPr/>
                    </p:nvPicPr>
                    <p:blipFill>
                      <a:blip r:embed="rId7"/>
                      <a:stretch>
                        <a:fillRect/>
                      </a:stretch>
                    </p:blipFill>
                    <p:spPr>
                      <a:xfrm>
                        <a:off x="10031105" y="2801056"/>
                        <a:ext cx="264816" cy="359393"/>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496AD75-DCF1-41A1-8508-A17CC07916AE}"/>
              </a:ext>
            </a:extLst>
          </p:cNvPr>
          <p:cNvGraphicFramePr>
            <a:graphicFrameLocks noChangeAspect="1"/>
          </p:cNvGraphicFramePr>
          <p:nvPr>
            <p:extLst>
              <p:ext uri="{D42A27DB-BD31-4B8C-83A1-F6EECF244321}">
                <p14:modId xmlns:p14="http://schemas.microsoft.com/office/powerpoint/2010/main" val="1537164709"/>
              </p:ext>
            </p:extLst>
          </p:nvPr>
        </p:nvGraphicFramePr>
        <p:xfrm>
          <a:off x="10732759" y="2801674"/>
          <a:ext cx="284163" cy="358775"/>
        </p:xfrm>
        <a:graphic>
          <a:graphicData uri="http://schemas.openxmlformats.org/presentationml/2006/ole">
            <mc:AlternateContent xmlns:mc="http://schemas.openxmlformats.org/markup-compatibility/2006">
              <mc:Choice xmlns:v="urn:schemas-microsoft-com:vml" Requires="v">
                <p:oleObj spid="_x0000_s1060" name="Equation" r:id="rId8" imgW="190440" imgH="241200" progId="Equation.DSMT4">
                  <p:embed/>
                </p:oleObj>
              </mc:Choice>
              <mc:Fallback>
                <p:oleObj name="Equation" r:id="rId8" imgW="190440" imgH="241200" progId="Equation.DSMT4">
                  <p:embed/>
                  <p:pic>
                    <p:nvPicPr>
                      <p:cNvPr id="9" name="对象 8">
                        <a:extLst>
                          <a:ext uri="{FF2B5EF4-FFF2-40B4-BE49-F238E27FC236}">
                            <a16:creationId xmlns:a16="http://schemas.microsoft.com/office/drawing/2014/main" id="{37E58BE0-A922-416F-A75F-E918B4027653}"/>
                          </a:ext>
                        </a:extLst>
                      </p:cNvPr>
                      <p:cNvPicPr/>
                      <p:nvPr/>
                    </p:nvPicPr>
                    <p:blipFill>
                      <a:blip r:embed="rId9"/>
                      <a:stretch>
                        <a:fillRect/>
                      </a:stretch>
                    </p:blipFill>
                    <p:spPr>
                      <a:xfrm>
                        <a:off x="10732759" y="2801674"/>
                        <a:ext cx="284163" cy="3587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44E0053-B045-4EC4-ADCC-11B5AF50ECAA}"/>
                  </a:ext>
                </a:extLst>
              </p:cNvPr>
              <p:cNvSpPr/>
              <p:nvPr/>
            </p:nvSpPr>
            <p:spPr>
              <a:xfrm>
                <a:off x="6414126" y="5605642"/>
                <a:ext cx="1911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𝐸</m:t>
                      </m:r>
                      <m:r>
                        <a:rPr lang="zh-CN" altLang="en-US" i="1" dirty="0" smtClean="0">
                          <a:latin typeface="Cambria Math" panose="02040503050406030204" pitchFamily="18" charset="0"/>
                        </a:rPr>
                        <m:t> = ( </m:t>
                      </m:r>
                      <m:r>
                        <a:rPr lang="zh-CN" altLang="en-US" i="1" dirty="0" smtClean="0">
                          <a:latin typeface="Cambria Math" panose="02040503050406030204" pitchFamily="18" charset="0"/>
                        </a:rPr>
                        <m:t>𝑒</m:t>
                      </m:r>
                      <m:r>
                        <a:rPr lang="zh-CN" altLang="en-US" i="1" baseline="-25000" dirty="0">
                          <a:latin typeface="Cambria Math" panose="02040503050406030204" pitchFamily="18" charset="0"/>
                        </a:rPr>
                        <m:t>1</m:t>
                      </m:r>
                      <m:r>
                        <a:rPr lang="zh-CN" altLang="en-US" i="1" dirty="0">
                          <a:latin typeface="Cambria Math" panose="02040503050406030204" pitchFamily="18" charset="0"/>
                        </a:rPr>
                        <m:t>, . . . , </m:t>
                      </m:r>
                      <m:r>
                        <a:rPr lang="zh-CN" altLang="en-US" i="1" dirty="0">
                          <a:latin typeface="Cambria Math" panose="02040503050406030204" pitchFamily="18" charset="0"/>
                        </a:rPr>
                        <m:t>𝑒𝑁</m:t>
                      </m:r>
                      <m:r>
                        <a:rPr lang="zh-CN" altLang="en-US" i="1" dirty="0">
                          <a:latin typeface="Cambria Math" panose="02040503050406030204" pitchFamily="18" charset="0"/>
                        </a:rPr>
                        <m:t>)</m:t>
                      </m:r>
                    </m:oMath>
                  </m:oMathPara>
                </a14:m>
                <a:endParaRPr lang="zh-CN" altLang="en-US" dirty="0"/>
              </a:p>
            </p:txBody>
          </p:sp>
        </mc:Choice>
        <mc:Fallback xmlns="">
          <p:sp>
            <p:nvSpPr>
              <p:cNvPr id="11" name="矩形 10">
                <a:extLst>
                  <a:ext uri="{FF2B5EF4-FFF2-40B4-BE49-F238E27FC236}">
                    <a16:creationId xmlns:a16="http://schemas.microsoft.com/office/drawing/2014/main" id="{744E0053-B045-4EC4-ADCC-11B5AF50ECAA}"/>
                  </a:ext>
                </a:extLst>
              </p:cNvPr>
              <p:cNvSpPr>
                <a:spLocks noRot="1" noChangeAspect="1" noMove="1" noResize="1" noEditPoints="1" noAdjustHandles="1" noChangeArrowheads="1" noChangeShapeType="1" noTextEdit="1"/>
              </p:cNvSpPr>
              <p:nvPr/>
            </p:nvSpPr>
            <p:spPr>
              <a:xfrm>
                <a:off x="6414126" y="5605642"/>
                <a:ext cx="1911357" cy="369332"/>
              </a:xfrm>
              <a:prstGeom prst="rect">
                <a:avLst/>
              </a:prstGeom>
              <a:blipFill>
                <a:blip r:embed="rId10"/>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2619530-E991-4F67-890A-8440038D7987}"/>
                  </a:ext>
                </a:extLst>
              </p:cNvPr>
              <p:cNvSpPr/>
              <p:nvPr/>
            </p:nvSpPr>
            <p:spPr>
              <a:xfrm>
                <a:off x="6452867" y="5157169"/>
                <a:ext cx="6096000" cy="369332"/>
              </a:xfrm>
              <a:prstGeom prst="rect">
                <a:avLst/>
              </a:prstGeom>
            </p:spPr>
            <p:txBody>
              <a:bodyPr>
                <a:spAutoFit/>
              </a:bodyPr>
              <a:lstStyle/>
              <a:p>
                <a14:m>
                  <m:oMath xmlns:m="http://schemas.openxmlformats.org/officeDocument/2006/math">
                    <m:r>
                      <a:rPr lang="zh-CN" altLang="en-US" i="1" dirty="0" smtClean="0">
                        <a:latin typeface="Cambria Math" panose="02040503050406030204" pitchFamily="18" charset="0"/>
                      </a:rPr>
                      <m:t>𝑒</m:t>
                    </m:r>
                    <m:r>
                      <a:rPr lang="zh-CN" altLang="en-US" i="1" baseline="-25000" dirty="0">
                        <a:latin typeface="Cambria Math" panose="02040503050406030204" pitchFamily="18" charset="0"/>
                      </a:rPr>
                      <m:t>𝑡</m:t>
                    </m:r>
                    <m:r>
                      <a:rPr lang="zh-CN" altLang="en-US" i="1" dirty="0">
                        <a:latin typeface="Cambria Math" panose="02040503050406030204" pitchFamily="18" charset="0"/>
                      </a:rPr>
                      <m:t>=</m:t>
                    </m:r>
                  </m:oMath>
                </a14:m>
                <a:r>
                  <a:rPr lang="zh-CN" altLang="en-US" dirty="0"/>
                  <a:t> </a:t>
                </a:r>
              </a:p>
            </p:txBody>
          </p:sp>
        </mc:Choice>
        <mc:Fallback xmlns="">
          <p:sp>
            <p:nvSpPr>
              <p:cNvPr id="12" name="矩形 11">
                <a:extLst>
                  <a:ext uri="{FF2B5EF4-FFF2-40B4-BE49-F238E27FC236}">
                    <a16:creationId xmlns:a16="http://schemas.microsoft.com/office/drawing/2014/main" id="{22619530-E991-4F67-890A-8440038D7987}"/>
                  </a:ext>
                </a:extLst>
              </p:cNvPr>
              <p:cNvSpPr>
                <a:spLocks noRot="1" noChangeAspect="1" noMove="1" noResize="1" noEditPoints="1" noAdjustHandles="1" noChangeArrowheads="1" noChangeShapeType="1" noTextEdit="1"/>
              </p:cNvSpPr>
              <p:nvPr/>
            </p:nvSpPr>
            <p:spPr>
              <a:xfrm>
                <a:off x="6452867" y="5157169"/>
                <a:ext cx="6096000" cy="369332"/>
              </a:xfrm>
              <a:prstGeom prst="rect">
                <a:avLst/>
              </a:prstGeom>
              <a:blipFill>
                <a:blip r:embed="rId11"/>
                <a:stretch>
                  <a:fillRect/>
                </a:stretch>
              </a:blipFill>
            </p:spPr>
            <p:txBody>
              <a:bodyPr/>
              <a:lstStyle/>
              <a:p>
                <a:r>
                  <a:rPr lang="zh-CN" altLang="en-US">
                    <a:noFill/>
                  </a:rPr>
                  <a:t> </a:t>
                </a:r>
              </a:p>
            </p:txBody>
          </p:sp>
        </mc:Fallback>
      </mc:AlternateContent>
      <p:graphicFrame>
        <p:nvGraphicFramePr>
          <p:cNvPr id="16" name="对象 15">
            <a:extLst>
              <a:ext uri="{FF2B5EF4-FFF2-40B4-BE49-F238E27FC236}">
                <a16:creationId xmlns:a16="http://schemas.microsoft.com/office/drawing/2014/main" id="{9CA45EBF-91ED-4EA2-9EDD-7D73B2871D2D}"/>
              </a:ext>
            </a:extLst>
          </p:cNvPr>
          <p:cNvGraphicFramePr>
            <a:graphicFrameLocks noChangeAspect="1"/>
          </p:cNvGraphicFramePr>
          <p:nvPr>
            <p:extLst>
              <p:ext uri="{D42A27DB-BD31-4B8C-83A1-F6EECF244321}">
                <p14:modId xmlns:p14="http://schemas.microsoft.com/office/powerpoint/2010/main" val="836780800"/>
              </p:ext>
            </p:extLst>
          </p:nvPr>
        </p:nvGraphicFramePr>
        <p:xfrm>
          <a:off x="7009918" y="5149357"/>
          <a:ext cx="288863" cy="421180"/>
        </p:xfrm>
        <a:graphic>
          <a:graphicData uri="http://schemas.openxmlformats.org/presentationml/2006/ole">
            <mc:AlternateContent xmlns:mc="http://schemas.openxmlformats.org/markup-compatibility/2006">
              <mc:Choice xmlns:v="urn:schemas-microsoft-com:vml" Requires="v">
                <p:oleObj spid="_x0000_s1061" name="Equation" r:id="rId12" imgW="164880" imgH="241200" progId="Equation.DSMT4">
                  <p:embed/>
                </p:oleObj>
              </mc:Choice>
              <mc:Fallback>
                <p:oleObj name="Equation" r:id="rId12" imgW="164880" imgH="241200" progId="Equation.DSMT4">
                  <p:embed/>
                  <p:pic>
                    <p:nvPicPr>
                      <p:cNvPr id="9" name="对象 8">
                        <a:extLst>
                          <a:ext uri="{FF2B5EF4-FFF2-40B4-BE49-F238E27FC236}">
                            <a16:creationId xmlns:a16="http://schemas.microsoft.com/office/drawing/2014/main" id="{37E58BE0-A922-416F-A75F-E918B4027653}"/>
                          </a:ext>
                        </a:extLst>
                      </p:cNvPr>
                      <p:cNvPicPr/>
                      <p:nvPr/>
                    </p:nvPicPr>
                    <p:blipFill>
                      <a:blip r:embed="rId13"/>
                      <a:stretch>
                        <a:fillRect/>
                      </a:stretch>
                    </p:blipFill>
                    <p:spPr>
                      <a:xfrm>
                        <a:off x="7009918" y="5149357"/>
                        <a:ext cx="288863" cy="421180"/>
                      </a:xfrm>
                      <a:prstGeom prst="rect">
                        <a:avLst/>
                      </a:prstGeom>
                    </p:spPr>
                  </p:pic>
                </p:oleObj>
              </mc:Fallback>
            </mc:AlternateContent>
          </a:graphicData>
        </a:graphic>
      </p:graphicFrame>
      <p:pic>
        <p:nvPicPr>
          <p:cNvPr id="15" name="图片 14">
            <a:extLst>
              <a:ext uri="{FF2B5EF4-FFF2-40B4-BE49-F238E27FC236}">
                <a16:creationId xmlns:a16="http://schemas.microsoft.com/office/drawing/2014/main" id="{B75D936F-360F-4A27-AC71-8E5E0B8EBF06}"/>
              </a:ext>
            </a:extLst>
          </p:cNvPr>
          <p:cNvPicPr>
            <a:picLocks noChangeAspect="1"/>
          </p:cNvPicPr>
          <p:nvPr/>
        </p:nvPicPr>
        <p:blipFill>
          <a:blip r:embed="rId14"/>
          <a:stretch>
            <a:fillRect/>
          </a:stretch>
        </p:blipFill>
        <p:spPr>
          <a:xfrm>
            <a:off x="6339993" y="3715068"/>
            <a:ext cx="5094446" cy="1317451"/>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061050" y="1736995"/>
            <a:ext cx="2589170" cy="369332"/>
          </a:xfrm>
          <a:prstGeom prst="rect">
            <a:avLst/>
          </a:prstGeom>
        </p:spPr>
        <p:txBody>
          <a:bodyPr wrap="none">
            <a:spAutoFit/>
          </a:bodyPr>
          <a:lstStyle/>
          <a:p>
            <a:r>
              <a:rPr lang="en-US" altLang="zh-CN" b="1" dirty="0"/>
              <a:t>Speaker-Level Encoder</a:t>
            </a:r>
            <a:endParaRPr lang="zh-CN" altLang="en-US" b="1" dirty="0"/>
          </a:p>
        </p:txBody>
      </p:sp>
      <p:pic>
        <p:nvPicPr>
          <p:cNvPr id="5" name="图片 4">
            <a:extLst>
              <a:ext uri="{FF2B5EF4-FFF2-40B4-BE49-F238E27FC236}">
                <a16:creationId xmlns:a16="http://schemas.microsoft.com/office/drawing/2014/main" id="{4D38C4B6-6FA6-4B17-AE5C-FDEB9835E23B}"/>
              </a:ext>
            </a:extLst>
          </p:cNvPr>
          <p:cNvPicPr>
            <a:picLocks noChangeAspect="1"/>
          </p:cNvPicPr>
          <p:nvPr/>
        </p:nvPicPr>
        <p:blipFill rotWithShape="1">
          <a:blip r:embed="rId3"/>
          <a:srcRect r="59911" b="14524"/>
          <a:stretch/>
        </p:blipFill>
        <p:spPr>
          <a:xfrm>
            <a:off x="0" y="2106327"/>
            <a:ext cx="4887646" cy="3930395"/>
          </a:xfrm>
          <a:prstGeom prst="rect">
            <a:avLst/>
          </a:prstGeom>
        </p:spPr>
      </p:pic>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AF9DE9BF-4E19-40D4-84AF-914AFFECB11B}"/>
                  </a:ext>
                </a:extLst>
              </p:cNvPr>
              <p:cNvSpPr/>
              <p:nvPr/>
            </p:nvSpPr>
            <p:spPr>
              <a:xfrm>
                <a:off x="5324745" y="3244334"/>
                <a:ext cx="6096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𝐸</m:t>
                      </m:r>
                      <m:r>
                        <a:rPr lang="zh-CN" altLang="en-US" i="1" dirty="0" smtClean="0">
                          <a:latin typeface="Cambria Math" panose="02040503050406030204" pitchFamily="18" charset="0"/>
                        </a:rPr>
                        <m:t> = ( </m:t>
                      </m:r>
                      <m:r>
                        <a:rPr lang="zh-CN" altLang="en-US" i="1" dirty="0" smtClean="0">
                          <a:latin typeface="Cambria Math" panose="02040503050406030204" pitchFamily="18" charset="0"/>
                        </a:rPr>
                        <m:t>𝑒</m:t>
                      </m:r>
                      <m:r>
                        <a:rPr lang="zh-CN" altLang="en-US" i="1" baseline="-25000" dirty="0">
                          <a:latin typeface="Cambria Math" panose="02040503050406030204" pitchFamily="18" charset="0"/>
                        </a:rPr>
                        <m:t>1</m:t>
                      </m:r>
                      <m:r>
                        <a:rPr lang="zh-CN" altLang="en-US" i="1" dirty="0" smtClean="0">
                          <a:latin typeface="Cambria Math" panose="02040503050406030204" pitchFamily="18" charset="0"/>
                        </a:rPr>
                        <m:t>, </m:t>
                      </m:r>
                      <m:r>
                        <a:rPr lang="zh-CN" altLang="en-US" i="1" dirty="0">
                          <a:latin typeface="Cambria Math" panose="02040503050406030204" pitchFamily="18" charset="0"/>
                        </a:rPr>
                        <m:t>. . , </m:t>
                      </m:r>
                      <m:r>
                        <a:rPr lang="zh-CN" altLang="en-US" i="1" dirty="0">
                          <a:latin typeface="Cambria Math" panose="02040503050406030204" pitchFamily="18" charset="0"/>
                        </a:rPr>
                        <m:t>𝑒𝑁</m:t>
                      </m:r>
                      <m:r>
                        <a:rPr lang="zh-CN" altLang="en-US" i="1" dirty="0">
                          <a:latin typeface="Cambria Math" panose="02040503050406030204" pitchFamily="18" charset="0"/>
                        </a:rPr>
                        <m:t>)</m:t>
                      </m:r>
                    </m:oMath>
                  </m:oMathPara>
                </a14:m>
                <a:endParaRPr lang="zh-CN" altLang="en-US" dirty="0"/>
              </a:p>
            </p:txBody>
          </p:sp>
        </mc:Choice>
        <mc:Fallback>
          <p:sp>
            <p:nvSpPr>
              <p:cNvPr id="2" name="矩形 1">
                <a:extLst>
                  <a:ext uri="{FF2B5EF4-FFF2-40B4-BE49-F238E27FC236}">
                    <a16:creationId xmlns:a16="http://schemas.microsoft.com/office/drawing/2014/main" id="{AF9DE9BF-4E19-40D4-84AF-914AFFECB11B}"/>
                  </a:ext>
                </a:extLst>
              </p:cNvPr>
              <p:cNvSpPr>
                <a:spLocks noRot="1" noChangeAspect="1" noMove="1" noResize="1" noEditPoints="1" noAdjustHandles="1" noChangeArrowheads="1" noChangeShapeType="1" noTextEdit="1"/>
              </p:cNvSpPr>
              <p:nvPr/>
            </p:nvSpPr>
            <p:spPr>
              <a:xfrm>
                <a:off x="5324745" y="3244334"/>
                <a:ext cx="6096000" cy="369332"/>
              </a:xfrm>
              <a:prstGeom prst="rect">
                <a:avLst/>
              </a:prstGeom>
              <a:blipFill>
                <a:blip r:embed="rId4"/>
                <a:stretch>
                  <a:fillRect b="-13115"/>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0EB47902-4326-4BB4-8E6B-8E3B9129D741}"/>
              </a:ext>
            </a:extLst>
          </p:cNvPr>
          <p:cNvSpPr/>
          <p:nvPr/>
        </p:nvSpPr>
        <p:spPr>
          <a:xfrm>
            <a:off x="5489358" y="2417356"/>
            <a:ext cx="6096000" cy="646331"/>
          </a:xfrm>
          <a:prstGeom prst="rect">
            <a:avLst/>
          </a:prstGeom>
        </p:spPr>
        <p:txBody>
          <a:bodyPr>
            <a:spAutoFit/>
          </a:bodyPr>
          <a:lstStyle/>
          <a:p>
            <a:r>
              <a:rPr lang="zh-CN" altLang="en-US" dirty="0"/>
              <a:t>Vertices: Each utterance in the conversation is repr</a:t>
            </a:r>
            <a:r>
              <a:rPr lang="en-US" altLang="zh-CN" dirty="0"/>
              <a:t>es</a:t>
            </a:r>
            <a:r>
              <a:rPr lang="zh-CN" altLang="en-US" dirty="0"/>
              <a:t>ented as a vertex.</a:t>
            </a: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4BDEAD39-8D93-4987-8823-4E5A3226F6AA}"/>
                  </a:ext>
                </a:extLst>
              </p:cNvPr>
              <p:cNvSpPr/>
              <p:nvPr/>
            </p:nvSpPr>
            <p:spPr>
              <a:xfrm>
                <a:off x="5489358" y="3686004"/>
                <a:ext cx="6096000" cy="646331"/>
              </a:xfrm>
              <a:prstGeom prst="rect">
                <a:avLst/>
              </a:prstGeom>
            </p:spPr>
            <p:txBody>
              <a:bodyPr>
                <a:spAutoFit/>
              </a:bodyPr>
              <a:lstStyle/>
              <a:p>
                <a:r>
                  <a:rPr lang="zh-CN" altLang="en-US" dirty="0"/>
                  <a:t>Edges: vertex</a:t>
                </a:r>
                <a14:m>
                  <m:oMath xmlns:m="http://schemas.openxmlformats.org/officeDocument/2006/math">
                    <m:r>
                      <a:rPr lang="zh-CN" altLang="en-US" i="1" dirty="0" smtClean="0">
                        <a:latin typeface="Cambria Math" panose="02040503050406030204" pitchFamily="18" charset="0"/>
                      </a:rPr>
                      <m:t> </m:t>
                    </m:r>
                    <m:r>
                      <a:rPr lang="zh-CN" altLang="en-US" i="1" dirty="0">
                        <a:latin typeface="Cambria Math" panose="02040503050406030204" pitchFamily="18" charset="0"/>
                      </a:rPr>
                      <m:t>𝑖</m:t>
                    </m:r>
                    <m:r>
                      <a:rPr lang="zh-CN" altLang="en-US" i="1" dirty="0">
                        <a:latin typeface="Cambria Math" panose="02040503050406030204" pitchFamily="18" charset="0"/>
                      </a:rPr>
                      <m:t> </m:t>
                    </m:r>
                  </m:oMath>
                </a14:m>
                <a:r>
                  <a:rPr lang="zh-CN" altLang="en-US" dirty="0"/>
                  <a:t>and vertex</a:t>
                </a:r>
                <a14:m>
                  <m:oMath xmlns:m="http://schemas.openxmlformats.org/officeDocument/2006/math">
                    <m:r>
                      <a:rPr lang="zh-CN" altLang="en-US" i="1" dirty="0" smtClean="0">
                        <a:latin typeface="Cambria Math" panose="02040503050406030204" pitchFamily="18" charset="0"/>
                      </a:rPr>
                      <m:t> </m:t>
                    </m:r>
                    <m:r>
                      <a:rPr lang="zh-CN" altLang="en-US" i="1" dirty="0" smtClean="0">
                        <a:latin typeface="Cambria Math" panose="02040503050406030204" pitchFamily="18" charset="0"/>
                      </a:rPr>
                      <m:t>𝑗</m:t>
                    </m:r>
                  </m:oMath>
                </a14:m>
                <a:r>
                  <a:rPr lang="zh-CN" altLang="en-US" dirty="0"/>
                  <a:t> should be connected if they belong to the same speaker.</a:t>
                </a:r>
              </a:p>
            </p:txBody>
          </p:sp>
        </mc:Choice>
        <mc:Fallback xmlns="">
          <p:sp>
            <p:nvSpPr>
              <p:cNvPr id="7" name="矩形 6">
                <a:extLst>
                  <a:ext uri="{FF2B5EF4-FFF2-40B4-BE49-F238E27FC236}">
                    <a16:creationId xmlns:a16="http://schemas.microsoft.com/office/drawing/2014/main" id="{4BDEAD39-8D93-4987-8823-4E5A3226F6AA}"/>
                  </a:ext>
                </a:extLst>
              </p:cNvPr>
              <p:cNvSpPr>
                <a:spLocks noRot="1" noChangeAspect="1" noMove="1" noResize="1" noEditPoints="1" noAdjustHandles="1" noChangeArrowheads="1" noChangeShapeType="1" noTextEdit="1"/>
              </p:cNvSpPr>
              <p:nvPr/>
            </p:nvSpPr>
            <p:spPr>
              <a:xfrm>
                <a:off x="5489358" y="3686004"/>
                <a:ext cx="6096000" cy="646331"/>
              </a:xfrm>
              <a:prstGeom prst="rect">
                <a:avLst/>
              </a:prstGeom>
              <a:blipFill>
                <a:blip r:embed="rId5"/>
                <a:stretch>
                  <a:fillRect l="-800" t="-5660" b="-14151"/>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35B11B5B-C3C0-4AC9-B1FA-E9B531A16C3A}"/>
              </a:ext>
            </a:extLst>
          </p:cNvPr>
          <p:cNvPicPr>
            <a:picLocks noChangeAspect="1"/>
          </p:cNvPicPr>
          <p:nvPr/>
        </p:nvPicPr>
        <p:blipFill>
          <a:blip r:embed="rId6"/>
          <a:stretch>
            <a:fillRect/>
          </a:stretch>
        </p:blipFill>
        <p:spPr>
          <a:xfrm>
            <a:off x="6942338" y="4404673"/>
            <a:ext cx="4186309" cy="793955"/>
          </a:xfrm>
          <a:prstGeom prst="rect">
            <a:avLst/>
          </a:prstGeom>
        </p:spPr>
      </p:pic>
      <p:pic>
        <p:nvPicPr>
          <p:cNvPr id="17" name="图片 16">
            <a:extLst>
              <a:ext uri="{FF2B5EF4-FFF2-40B4-BE49-F238E27FC236}">
                <a16:creationId xmlns:a16="http://schemas.microsoft.com/office/drawing/2014/main" id="{45AFECBF-CAA1-4A31-9AB9-8F89FA473480}"/>
              </a:ext>
            </a:extLst>
          </p:cNvPr>
          <p:cNvPicPr>
            <a:picLocks noChangeAspect="1"/>
          </p:cNvPicPr>
          <p:nvPr/>
        </p:nvPicPr>
        <p:blipFill>
          <a:blip r:embed="rId7"/>
          <a:stretch>
            <a:fillRect/>
          </a:stretch>
        </p:blipFill>
        <p:spPr>
          <a:xfrm>
            <a:off x="6379771" y="5161389"/>
            <a:ext cx="4668975" cy="759451"/>
          </a:xfrm>
          <a:prstGeom prst="rect">
            <a:avLst/>
          </a:prstGeom>
        </p:spPr>
      </p:pic>
      <p:pic>
        <p:nvPicPr>
          <p:cNvPr id="18" name="图片 17">
            <a:extLst>
              <a:ext uri="{FF2B5EF4-FFF2-40B4-BE49-F238E27FC236}">
                <a16:creationId xmlns:a16="http://schemas.microsoft.com/office/drawing/2014/main" id="{7BCD21A5-C0AF-4A5E-8A68-370E64B1F0A5}"/>
              </a:ext>
            </a:extLst>
          </p:cNvPr>
          <p:cNvPicPr>
            <a:picLocks noChangeAspect="1"/>
          </p:cNvPicPr>
          <p:nvPr/>
        </p:nvPicPr>
        <p:blipFill>
          <a:blip r:embed="rId8"/>
          <a:stretch>
            <a:fillRect/>
          </a:stretch>
        </p:blipFill>
        <p:spPr>
          <a:xfrm>
            <a:off x="5983812" y="5920840"/>
            <a:ext cx="5144835" cy="526176"/>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5" name="图片 4">
            <a:extLst>
              <a:ext uri="{FF2B5EF4-FFF2-40B4-BE49-F238E27FC236}">
                <a16:creationId xmlns:a16="http://schemas.microsoft.com/office/drawing/2014/main" id="{4D38C4B6-6FA6-4B17-AE5C-FDEB9835E23B}"/>
              </a:ext>
            </a:extLst>
          </p:cNvPr>
          <p:cNvPicPr>
            <a:picLocks noChangeAspect="1"/>
          </p:cNvPicPr>
          <p:nvPr/>
        </p:nvPicPr>
        <p:blipFill rotWithShape="1">
          <a:blip r:embed="rId3"/>
          <a:srcRect r="59911" b="14524"/>
          <a:stretch/>
        </p:blipFill>
        <p:spPr>
          <a:xfrm>
            <a:off x="62984" y="1749870"/>
            <a:ext cx="4887646" cy="3930395"/>
          </a:xfrm>
          <a:prstGeom prst="rect">
            <a:avLst/>
          </a:prstGeom>
        </p:spPr>
      </p:pic>
      <mc:AlternateContent xmlns:mc="http://schemas.openxmlformats.org/markup-compatibility/2006">
        <mc:Choice xmlns:a14="http://schemas.microsoft.com/office/drawing/2010/main" Requires="a14">
          <p:sp>
            <p:nvSpPr>
              <p:cNvPr id="19" name="矩形 18">
                <a:extLst>
                  <a:ext uri="{FF2B5EF4-FFF2-40B4-BE49-F238E27FC236}">
                    <a16:creationId xmlns:a16="http://schemas.microsoft.com/office/drawing/2014/main" id="{D7BE282A-12F9-41D6-B119-BE337F0AD0DF}"/>
                  </a:ext>
                </a:extLst>
              </p:cNvPr>
              <p:cNvSpPr/>
              <p:nvPr/>
            </p:nvSpPr>
            <p:spPr>
              <a:xfrm>
                <a:off x="4996766" y="3045653"/>
                <a:ext cx="6738152" cy="1477328"/>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zh-CN" altLang="en-US" sz="2000" i="1" dirty="0" smtClean="0">
                          <a:latin typeface="Cambria Math" panose="02040503050406030204" pitchFamily="18" charset="0"/>
                        </a:rPr>
                        <m:t>𝐸</m:t>
                      </m:r>
                      <m:r>
                        <a:rPr lang="zh-CN" altLang="en-US" sz="2000" i="1" baseline="30000" dirty="0" smtClean="0">
                          <a:latin typeface="Cambria Math" panose="02040503050406030204" pitchFamily="18" charset="0"/>
                        </a:rPr>
                        <m:t>𝑚</m:t>
                      </m:r>
                      <m:r>
                        <a:rPr lang="zh-CN" altLang="en-US" sz="2000" i="1" dirty="0">
                          <a:latin typeface="Cambria Math" panose="02040503050406030204" pitchFamily="18" charset="0"/>
                        </a:rPr>
                        <m:t>= </m:t>
                      </m:r>
                      <m:r>
                        <a:rPr lang="zh-CN" altLang="en-US" sz="2000" i="1" dirty="0" smtClean="0">
                          <a:latin typeface="Cambria Math" panose="02040503050406030204" pitchFamily="18" charset="0"/>
                        </a:rPr>
                        <m:t>(</m:t>
                      </m:r>
                      <m:r>
                        <a:rPr lang="zh-CN" altLang="en-US" sz="2000" i="1" dirty="0">
                          <a:latin typeface="Cambria Math" panose="02040503050406030204" pitchFamily="18" charset="0"/>
                        </a:rPr>
                        <m:t>        </m:t>
                      </m:r>
                      <m:r>
                        <a:rPr lang="zh-CN" altLang="en-US" sz="2000" i="1" dirty="0" smtClean="0">
                          <a:latin typeface="Cambria Math" panose="02040503050406030204" pitchFamily="18" charset="0"/>
                        </a:rPr>
                        <m:t>, </m:t>
                      </m:r>
                      <m:r>
                        <a:rPr lang="zh-CN" altLang="en-US" sz="2000" i="1" dirty="0">
                          <a:latin typeface="Cambria Math" panose="02040503050406030204" pitchFamily="18" charset="0"/>
                        </a:rPr>
                        <m:t>. . .</m:t>
                      </m:r>
                      <m:r>
                        <a:rPr lang="en-US" altLang="zh-CN" sz="2000" b="0" i="1" dirty="0" smtClean="0">
                          <a:latin typeface="Cambria Math" panose="02040503050406030204" pitchFamily="18" charset="0"/>
                        </a:rPr>
                        <m:t> </m:t>
                      </m:r>
                      <m:r>
                        <a:rPr lang="zh-CN" altLang="en-US" sz="2000" i="1" dirty="0">
                          <a:latin typeface="Cambria Math" panose="02040503050406030204" pitchFamily="18" charset="0"/>
                        </a:rPr>
                        <m:t> </m:t>
                      </m:r>
                      <m:r>
                        <a:rPr lang="zh-CN" altLang="en-US" sz="2000" i="1" dirty="0" smtClean="0">
                          <a:latin typeface="Cambria Math" panose="02040503050406030204" pitchFamily="18" charset="0"/>
                        </a:rPr>
                        <m:t>,   </m:t>
                      </m:r>
                      <m:r>
                        <a:rPr lang="en-US" altLang="zh-CN" sz="2000" i="1" dirty="0" smtClean="0">
                          <a:latin typeface="Cambria Math" panose="02040503050406030204" pitchFamily="18" charset="0"/>
                        </a:rPr>
                        <m:t>)</m:t>
                      </m:r>
                    </m:oMath>
                  </m:oMathPara>
                </a14:m>
                <a:endParaRPr lang="en-US" altLang="zh-CN" sz="2000" dirty="0"/>
              </a:p>
              <a:p>
                <a:pPr>
                  <a:lnSpc>
                    <a:spcPct val="150000"/>
                  </a:lnSpc>
                </a:pPr>
                <a14:m>
                  <m:oMathPara xmlns:m="http://schemas.openxmlformats.org/officeDocument/2006/math">
                    <m:oMathParaPr>
                      <m:jc m:val="centerGroup"/>
                    </m:oMathParaPr>
                    <m:oMath xmlns:m="http://schemas.openxmlformats.org/officeDocument/2006/math">
                      <m:r>
                        <a:rPr lang="zh-CN" altLang="en-US" sz="2000" i="1" dirty="0" smtClean="0">
                          <a:latin typeface="Cambria Math" panose="02040503050406030204" pitchFamily="18" charset="0"/>
                        </a:rPr>
                        <m:t>𝐷</m:t>
                      </m:r>
                      <m:r>
                        <a:rPr lang="zh-CN" altLang="en-US" sz="2000" i="1" baseline="30000" dirty="0">
                          <a:latin typeface="Cambria Math" panose="02040503050406030204" pitchFamily="18" charset="0"/>
                        </a:rPr>
                        <m:t>0</m:t>
                      </m:r>
                      <m:r>
                        <a:rPr lang="zh-CN" altLang="en-US" sz="2000" i="1" dirty="0">
                          <a:latin typeface="Cambria Math" panose="02040503050406030204" pitchFamily="18" charset="0"/>
                        </a:rPr>
                        <m:t>= </m:t>
                      </m:r>
                      <m:r>
                        <a:rPr lang="zh-CN" altLang="en-US" sz="2000" i="1" dirty="0">
                          <a:latin typeface="Cambria Math" panose="02040503050406030204" pitchFamily="18" charset="0"/>
                        </a:rPr>
                        <m:t>𝐵𝑖𝐿𝑆𝑇𝑀</m:t>
                      </m:r>
                      <m:r>
                        <a:rPr lang="zh-CN" altLang="en-US" sz="2000" i="1" dirty="0">
                          <a:latin typeface="Cambria Math" panose="02040503050406030204" pitchFamily="18" charset="0"/>
                        </a:rPr>
                        <m:t> (</m:t>
                      </m:r>
                      <m:r>
                        <a:rPr lang="zh-CN" altLang="en-US" sz="2000" i="1" dirty="0">
                          <a:latin typeface="Cambria Math" panose="02040503050406030204" pitchFamily="18" charset="0"/>
                        </a:rPr>
                        <m:t>𝐸𝑚</m:t>
                      </m:r>
                      <m:r>
                        <a:rPr lang="zh-CN" altLang="en-US" sz="2000" i="1" dirty="0" smtClean="0">
                          <a:latin typeface="Cambria Math" panose="02040503050406030204" pitchFamily="18" charset="0"/>
                        </a:rPr>
                        <m:t>)</m:t>
                      </m:r>
                    </m:oMath>
                  </m:oMathPara>
                </a14:m>
                <a:endParaRPr lang="en-US" altLang="zh-CN" sz="2000" dirty="0"/>
              </a:p>
              <a:p>
                <a:pPr>
                  <a:lnSpc>
                    <a:spcPct val="150000"/>
                  </a:lnSpc>
                </a:pPr>
                <a14:m>
                  <m:oMathPara xmlns:m="http://schemas.openxmlformats.org/officeDocument/2006/math">
                    <m:oMathParaPr>
                      <m:jc m:val="centerGroup"/>
                    </m:oMathParaPr>
                    <m:oMath xmlns:m="http://schemas.openxmlformats.org/officeDocument/2006/math">
                      <m:r>
                        <a:rPr lang="zh-CN" altLang="en-US" sz="2000" i="1" dirty="0" smtClean="0">
                          <a:latin typeface="Cambria Math" panose="02040503050406030204" pitchFamily="18" charset="0"/>
                        </a:rPr>
                        <m:t>𝑆</m:t>
                      </m:r>
                      <m:r>
                        <a:rPr lang="zh-CN" altLang="en-US" sz="2000" i="1" baseline="30000" dirty="0">
                          <a:latin typeface="Cambria Math" panose="02040503050406030204" pitchFamily="18" charset="0"/>
                        </a:rPr>
                        <m:t>0</m:t>
                      </m:r>
                      <m:r>
                        <a:rPr lang="zh-CN" altLang="en-US" sz="2000" i="1" dirty="0">
                          <a:latin typeface="Cambria Math" panose="02040503050406030204" pitchFamily="18" charset="0"/>
                        </a:rPr>
                        <m:t>= </m:t>
                      </m:r>
                      <m:r>
                        <a:rPr lang="zh-CN" altLang="en-US" sz="2000" i="1" dirty="0">
                          <a:latin typeface="Cambria Math" panose="02040503050406030204" pitchFamily="18" charset="0"/>
                        </a:rPr>
                        <m:t>𝐵𝑖𝐿𝑆𝑇𝑀</m:t>
                      </m:r>
                      <m:r>
                        <a:rPr lang="zh-CN" altLang="en-US" sz="2000" i="1" dirty="0">
                          <a:latin typeface="Cambria Math" panose="02040503050406030204" pitchFamily="18" charset="0"/>
                        </a:rPr>
                        <m:t> (</m:t>
                      </m:r>
                      <m:r>
                        <a:rPr lang="zh-CN" altLang="en-US" sz="2000" i="1" dirty="0">
                          <a:latin typeface="Cambria Math" panose="02040503050406030204" pitchFamily="18" charset="0"/>
                        </a:rPr>
                        <m:t>𝐸𝑚</m:t>
                      </m:r>
                      <m:r>
                        <a:rPr lang="zh-CN" altLang="en-US" sz="2000" i="1" dirty="0" smtClean="0">
                          <a:latin typeface="Cambria Math" panose="02040503050406030204" pitchFamily="18" charset="0"/>
                        </a:rPr>
                        <m:t>)</m:t>
                      </m:r>
                    </m:oMath>
                  </m:oMathPara>
                </a14:m>
                <a:endParaRPr lang="en-US" altLang="zh-CN" sz="2000" dirty="0"/>
              </a:p>
            </p:txBody>
          </p:sp>
        </mc:Choice>
        <mc:Fallback>
          <p:sp>
            <p:nvSpPr>
              <p:cNvPr id="19" name="矩形 18">
                <a:extLst>
                  <a:ext uri="{FF2B5EF4-FFF2-40B4-BE49-F238E27FC236}">
                    <a16:creationId xmlns:a16="http://schemas.microsoft.com/office/drawing/2014/main" id="{D7BE282A-12F9-41D6-B119-BE337F0AD0DF}"/>
                  </a:ext>
                </a:extLst>
              </p:cNvPr>
              <p:cNvSpPr>
                <a:spLocks noRot="1" noChangeAspect="1" noMove="1" noResize="1" noEditPoints="1" noAdjustHandles="1" noChangeArrowheads="1" noChangeShapeType="1" noTextEdit="1"/>
              </p:cNvSpPr>
              <p:nvPr/>
            </p:nvSpPr>
            <p:spPr>
              <a:xfrm>
                <a:off x="4996766" y="3045653"/>
                <a:ext cx="6738152" cy="1477328"/>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20" name="对象 19">
            <a:extLst>
              <a:ext uri="{FF2B5EF4-FFF2-40B4-BE49-F238E27FC236}">
                <a16:creationId xmlns:a16="http://schemas.microsoft.com/office/drawing/2014/main" id="{7B7C6366-8316-45D6-8697-CF3CD5A251FB}"/>
              </a:ext>
            </a:extLst>
          </p:cNvPr>
          <p:cNvGraphicFramePr>
            <a:graphicFrameLocks noChangeAspect="1"/>
          </p:cNvGraphicFramePr>
          <p:nvPr>
            <p:extLst>
              <p:ext uri="{D42A27DB-BD31-4B8C-83A1-F6EECF244321}">
                <p14:modId xmlns:p14="http://schemas.microsoft.com/office/powerpoint/2010/main" val="778309757"/>
              </p:ext>
            </p:extLst>
          </p:nvPr>
        </p:nvGraphicFramePr>
        <p:xfrm>
          <a:off x="8114191" y="3115687"/>
          <a:ext cx="359545" cy="455961"/>
        </p:xfrm>
        <a:graphic>
          <a:graphicData uri="http://schemas.openxmlformats.org/presentationml/2006/ole">
            <mc:AlternateContent xmlns:mc="http://schemas.openxmlformats.org/markup-compatibility/2006">
              <mc:Choice xmlns:v="urn:schemas-microsoft-com:vml" Requires="v">
                <p:oleObj spid="_x0000_s2073" name="Equation" r:id="rId5" imgW="190440" imgH="241200" progId="Equation.DSMT4">
                  <p:embed/>
                </p:oleObj>
              </mc:Choice>
              <mc:Fallback>
                <p:oleObj name="Equation" r:id="rId5" imgW="190440" imgH="241200" progId="Equation.DSMT4">
                  <p:embed/>
                  <p:pic>
                    <p:nvPicPr>
                      <p:cNvPr id="9" name="对象 8">
                        <a:extLst>
                          <a:ext uri="{FF2B5EF4-FFF2-40B4-BE49-F238E27FC236}">
                            <a16:creationId xmlns:a16="http://schemas.microsoft.com/office/drawing/2014/main" id="{37E58BE0-A922-416F-A75F-E918B4027653}"/>
                          </a:ext>
                        </a:extLst>
                      </p:cNvPr>
                      <p:cNvPicPr/>
                      <p:nvPr/>
                    </p:nvPicPr>
                    <p:blipFill>
                      <a:blip r:embed="rId6"/>
                      <a:stretch>
                        <a:fillRect/>
                      </a:stretch>
                    </p:blipFill>
                    <p:spPr>
                      <a:xfrm>
                        <a:off x="8114191" y="3115687"/>
                        <a:ext cx="359545" cy="455961"/>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398287BC-6513-413B-8300-4726F2C4CACE}"/>
              </a:ext>
            </a:extLst>
          </p:cNvPr>
          <p:cNvGraphicFramePr>
            <a:graphicFrameLocks noChangeAspect="1"/>
          </p:cNvGraphicFramePr>
          <p:nvPr>
            <p:extLst>
              <p:ext uri="{D42A27DB-BD31-4B8C-83A1-F6EECF244321}">
                <p14:modId xmlns:p14="http://schemas.microsoft.com/office/powerpoint/2010/main" val="1424660013"/>
              </p:ext>
            </p:extLst>
          </p:nvPr>
        </p:nvGraphicFramePr>
        <p:xfrm>
          <a:off x="8863063" y="3115687"/>
          <a:ext cx="359545" cy="455961"/>
        </p:xfrm>
        <a:graphic>
          <a:graphicData uri="http://schemas.openxmlformats.org/presentationml/2006/ole">
            <mc:AlternateContent xmlns:mc="http://schemas.openxmlformats.org/markup-compatibility/2006">
              <mc:Choice xmlns:v="urn:schemas-microsoft-com:vml" Requires="v">
                <p:oleObj spid="_x0000_s2074" name="Equation" r:id="rId7" imgW="190440" imgH="241200" progId="Equation.DSMT4">
                  <p:embed/>
                </p:oleObj>
              </mc:Choice>
              <mc:Fallback>
                <p:oleObj name="Equation" r:id="rId7" imgW="190440" imgH="241200" progId="Equation.DSMT4">
                  <p:embed/>
                  <p:pic>
                    <p:nvPicPr>
                      <p:cNvPr id="9" name="对象 8">
                        <a:extLst>
                          <a:ext uri="{FF2B5EF4-FFF2-40B4-BE49-F238E27FC236}">
                            <a16:creationId xmlns:a16="http://schemas.microsoft.com/office/drawing/2014/main" id="{37E58BE0-A922-416F-A75F-E918B4027653}"/>
                          </a:ext>
                        </a:extLst>
                      </p:cNvPr>
                      <p:cNvPicPr/>
                      <p:nvPr/>
                    </p:nvPicPr>
                    <p:blipFill>
                      <a:blip r:embed="rId8"/>
                      <a:stretch>
                        <a:fillRect/>
                      </a:stretch>
                    </p:blipFill>
                    <p:spPr>
                      <a:xfrm>
                        <a:off x="8863063" y="3115687"/>
                        <a:ext cx="359545" cy="455961"/>
                      </a:xfrm>
                      <a:prstGeom prst="rect">
                        <a:avLst/>
                      </a:prstGeom>
                    </p:spPr>
                  </p:pic>
                </p:oleObj>
              </mc:Fallback>
            </mc:AlternateContent>
          </a:graphicData>
        </a:graphic>
      </p:graphicFrame>
    </p:spTree>
    <p:extLst>
      <p:ext uri="{BB962C8B-B14F-4D97-AF65-F5344CB8AC3E}">
        <p14:creationId xmlns:p14="http://schemas.microsoft.com/office/powerpoint/2010/main" val="312822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CF7CD2C0-33E3-4FE1-8F8B-C0EA64073DAE}"/>
              </a:ext>
            </a:extLst>
          </p:cNvPr>
          <p:cNvPicPr>
            <a:picLocks noChangeAspect="1"/>
          </p:cNvPicPr>
          <p:nvPr/>
        </p:nvPicPr>
        <p:blipFill>
          <a:blip r:embed="rId3"/>
          <a:stretch>
            <a:fillRect/>
          </a:stretch>
        </p:blipFill>
        <p:spPr>
          <a:xfrm>
            <a:off x="82997" y="1833396"/>
            <a:ext cx="5365059" cy="4526030"/>
          </a:xfrm>
          <a:prstGeom prst="rect">
            <a:avLst/>
          </a:prstGeom>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27A9B53F-B106-45A8-A86F-B8360FDFF074}"/>
                  </a:ext>
                </a:extLst>
              </p:cNvPr>
              <p:cNvSpPr/>
              <p:nvPr/>
            </p:nvSpPr>
            <p:spPr>
              <a:xfrm>
                <a:off x="5638651" y="1868973"/>
                <a:ext cx="6285391" cy="2534092"/>
              </a:xfrm>
              <a:prstGeom prst="rect">
                <a:avLst/>
              </a:prstGeom>
            </p:spPr>
            <p:txBody>
              <a:bodyPr wrap="square">
                <a:spAutoFit/>
              </a:bodyPr>
              <a:lstStyle/>
              <a:p>
                <a:pPr>
                  <a:lnSpc>
                    <a:spcPct val="150000"/>
                  </a:lnSpc>
                </a:pPr>
                <a:r>
                  <a:rPr lang="zh-CN" altLang="en-US" dirty="0"/>
                  <a:t>Vertices: </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𝐻</m:t>
                      </m:r>
                      <m:r>
                        <a:rPr lang="zh-CN" altLang="en-US" i="1" baseline="30000" dirty="0">
                          <a:latin typeface="Cambria Math" panose="02040503050406030204" pitchFamily="18" charset="0"/>
                        </a:rPr>
                        <m:t>0</m:t>
                      </m:r>
                      <m:r>
                        <a:rPr lang="zh-CN" altLang="en-US" i="1" dirty="0">
                          <a:latin typeface="Cambria Math" panose="02040503050406030204" pitchFamily="18" charset="0"/>
                        </a:rPr>
                        <m:t>= [</m:t>
                      </m:r>
                      <m:r>
                        <a:rPr lang="zh-CN" altLang="en-US" i="1" dirty="0">
                          <a:latin typeface="Cambria Math" panose="02040503050406030204" pitchFamily="18" charset="0"/>
                        </a:rPr>
                        <m:t>𝐷</m:t>
                      </m:r>
                      <m:r>
                        <a:rPr lang="zh-CN" altLang="en-US" i="1" baseline="30000" dirty="0">
                          <a:latin typeface="Cambria Math" panose="02040503050406030204" pitchFamily="18" charset="0"/>
                        </a:rPr>
                        <m:t>0</m:t>
                      </m:r>
                      <m:r>
                        <a:rPr lang="zh-CN" altLang="en-US" i="1" dirty="0">
                          <a:latin typeface="Cambria Math" panose="02040503050406030204" pitchFamily="18" charset="0"/>
                        </a:rPr>
                        <m:t>;</m:t>
                      </m:r>
                      <m:r>
                        <a:rPr lang="zh-CN" altLang="en-US" i="1" dirty="0">
                          <a:latin typeface="Cambria Math" panose="02040503050406030204" pitchFamily="18" charset="0"/>
                        </a:rPr>
                        <m:t>𝑆</m:t>
                      </m:r>
                      <m:r>
                        <a:rPr lang="zh-CN" altLang="en-US" i="1" baseline="30000" dirty="0">
                          <a:latin typeface="Cambria Math" panose="02040503050406030204" pitchFamily="18" charset="0"/>
                        </a:rPr>
                        <m:t>0</m:t>
                      </m:r>
                      <m:r>
                        <a:rPr lang="zh-CN" altLang="en-US" i="1" dirty="0" smtClean="0">
                          <a:latin typeface="Cambria Math" panose="02040503050406030204" pitchFamily="18" charset="0"/>
                        </a:rPr>
                        <m:t>] =[   </m:t>
                      </m:r>
                      <m:r>
                        <a:rPr lang="en-US" altLang="zh-CN" b="0" i="1" dirty="0" smtClean="0">
                          <a:latin typeface="Cambria Math" panose="02040503050406030204" pitchFamily="18" charset="0"/>
                        </a:rPr>
                        <m:t>  </m:t>
                      </m:r>
                      <m:r>
                        <a:rPr lang="zh-CN" altLang="en-US" i="1" dirty="0" smtClean="0">
                          <a:latin typeface="Cambria Math" panose="02040503050406030204" pitchFamily="18" charset="0"/>
                        </a:rPr>
                        <m:t> ,</m:t>
                      </m:r>
                      <m:r>
                        <a:rPr lang="en-US" altLang="zh-CN" b="0" i="1" dirty="0" smtClean="0">
                          <a:latin typeface="Cambria Math" panose="02040503050406030204" pitchFamily="18" charset="0"/>
                        </a:rPr>
                        <m:t> </m:t>
                      </m:r>
                      <m:r>
                        <a:rPr lang="zh-CN" altLang="en-US" i="1" dirty="0" smtClean="0">
                          <a:latin typeface="Cambria Math" panose="02040503050406030204" pitchFamily="18" charset="0"/>
                        </a:rPr>
                        <m:t>. . . </m:t>
                      </m:r>
                      <m:r>
                        <a:rPr lang="en-US" altLang="zh-CN" b="0" i="1" dirty="0" smtClean="0">
                          <a:latin typeface="Cambria Math" panose="02040503050406030204" pitchFamily="18" charset="0"/>
                        </a:rPr>
                        <m:t> </m:t>
                      </m:r>
                      <m:r>
                        <a:rPr lang="zh-CN" altLang="en-US" i="1" dirty="0" smtClean="0">
                          <a:latin typeface="Cambria Math" panose="02040503050406030204" pitchFamily="18" charset="0"/>
                        </a:rPr>
                        <m:t>,   ,</m:t>
                      </m:r>
                      <m:r>
                        <a:rPr lang="en-US" altLang="zh-CN" b="0" i="1" dirty="0" smtClean="0">
                          <a:latin typeface="Cambria Math" panose="02040503050406030204" pitchFamily="18" charset="0"/>
                        </a:rPr>
                        <m:t>  </m:t>
                      </m:r>
                      <m:r>
                        <a:rPr lang="zh-CN" altLang="en-US" i="1" dirty="0" smtClean="0">
                          <a:latin typeface="Cambria Math" panose="02040503050406030204" pitchFamily="18" charset="0"/>
                        </a:rPr>
                        <m:t>, </m:t>
                      </m:r>
                      <m:r>
                        <a:rPr lang="zh-CN" altLang="en-US" i="1" dirty="0">
                          <a:latin typeface="Cambria Math" panose="02040503050406030204" pitchFamily="18" charset="0"/>
                        </a:rPr>
                        <m:t>. . . </m:t>
                      </m:r>
                      <m:r>
                        <a:rPr lang="en-US" altLang="zh-CN" b="0" i="1" dirty="0" smtClean="0">
                          <a:latin typeface="Cambria Math" panose="02040503050406030204" pitchFamily="18" charset="0"/>
                        </a:rPr>
                        <m:t> </m:t>
                      </m:r>
                      <m:r>
                        <a:rPr lang="zh-CN" altLang="en-US" i="1" dirty="0" smtClean="0">
                          <a:latin typeface="Cambria Math" panose="02040503050406030204" pitchFamily="18" charset="0"/>
                        </a:rPr>
                        <m:t>,   ] </m:t>
                      </m:r>
                      <m:r>
                        <a:rPr lang="zh-CN" altLang="en-US" i="1" dirty="0">
                          <a:latin typeface="Cambria Math" panose="02040503050406030204" pitchFamily="18" charset="0"/>
                        </a:rPr>
                        <m:t>∈ </m:t>
                      </m:r>
                      <m:r>
                        <a:rPr lang="zh-CN" altLang="en-US" i="1" dirty="0">
                          <a:latin typeface="Cambria Math" panose="02040503050406030204" pitchFamily="18" charset="0"/>
                        </a:rPr>
                        <m:t>𝑅</m:t>
                      </m:r>
                      <m:r>
                        <a:rPr lang="zh-CN" altLang="en-US" i="1" baseline="30000" dirty="0">
                          <a:latin typeface="Cambria Math" panose="02040503050406030204" pitchFamily="18" charset="0"/>
                        </a:rPr>
                        <m:t>2</m:t>
                      </m:r>
                      <m:r>
                        <a:rPr lang="zh-CN" altLang="en-US" i="1" baseline="30000" dirty="0">
                          <a:latin typeface="Cambria Math" panose="02040503050406030204" pitchFamily="18" charset="0"/>
                        </a:rPr>
                        <m:t>𝑁𝑋𝑑</m:t>
                      </m:r>
                    </m:oMath>
                  </m:oMathPara>
                </a14:m>
                <a:endParaRPr lang="zh-CN" altLang="en-US" baseline="30000" dirty="0"/>
              </a:p>
              <a:p>
                <a:pPr>
                  <a:lnSpc>
                    <a:spcPct val="150000"/>
                  </a:lnSpc>
                </a:pPr>
                <a:endParaRPr lang="en-US" altLang="zh-CN" dirty="0"/>
              </a:p>
              <a:p>
                <a:pPr>
                  <a:lnSpc>
                    <a:spcPct val="150000"/>
                  </a:lnSpc>
                </a:pPr>
                <a:r>
                  <a:rPr lang="zh-CN" altLang="en-US" dirty="0"/>
                  <a:t>Edges: In the graph, there exist two types of edges.</a:t>
                </a:r>
              </a:p>
              <a:p>
                <a:pPr>
                  <a:lnSpc>
                    <a:spcPct val="150000"/>
                  </a:lnSpc>
                </a:pPr>
                <a:r>
                  <a:rPr lang="en-US" altLang="zh-CN" dirty="0"/>
                  <a:t>            </a:t>
                </a:r>
                <a:r>
                  <a:rPr lang="zh-CN" altLang="en-US" dirty="0"/>
                  <a:t>cross-utterances connection</a:t>
                </a:r>
                <a:endParaRPr lang="en-US" altLang="zh-CN" dirty="0"/>
              </a:p>
              <a:p>
                <a:pPr>
                  <a:lnSpc>
                    <a:spcPct val="150000"/>
                  </a:lnSpc>
                </a:pPr>
                <a:r>
                  <a:rPr lang="en-US" altLang="zh-CN" dirty="0"/>
                  <a:t>            cross-tasks connection</a:t>
                </a:r>
                <a:endParaRPr lang="zh-CN" altLang="en-US" dirty="0"/>
              </a:p>
            </p:txBody>
          </p:sp>
        </mc:Choice>
        <mc:Fallback xmlns="">
          <p:sp>
            <p:nvSpPr>
              <p:cNvPr id="2" name="矩形 1">
                <a:extLst>
                  <a:ext uri="{FF2B5EF4-FFF2-40B4-BE49-F238E27FC236}">
                    <a16:creationId xmlns:a16="http://schemas.microsoft.com/office/drawing/2014/main" id="{27A9B53F-B106-45A8-A86F-B8360FDFF074}"/>
                  </a:ext>
                </a:extLst>
              </p:cNvPr>
              <p:cNvSpPr>
                <a:spLocks noRot="1" noChangeAspect="1" noMove="1" noResize="1" noEditPoints="1" noAdjustHandles="1" noChangeArrowheads="1" noChangeShapeType="1" noTextEdit="1"/>
              </p:cNvSpPr>
              <p:nvPr/>
            </p:nvSpPr>
            <p:spPr>
              <a:xfrm>
                <a:off x="5638651" y="1868973"/>
                <a:ext cx="6285391" cy="2534092"/>
              </a:xfrm>
              <a:prstGeom prst="rect">
                <a:avLst/>
              </a:prstGeom>
              <a:blipFill>
                <a:blip r:embed="rId4"/>
                <a:stretch>
                  <a:fillRect l="-873" b="-3133"/>
                </a:stretch>
              </a:blipFill>
            </p:spPr>
            <p:txBody>
              <a:bodyPr/>
              <a:lstStyle/>
              <a:p>
                <a:r>
                  <a:rPr lang="zh-CN" altLang="en-US">
                    <a:noFill/>
                  </a:rPr>
                  <a:t> </a:t>
                </a:r>
              </a:p>
            </p:txBody>
          </p:sp>
        </mc:Fallback>
      </mc:AlternateContent>
      <p:graphicFrame>
        <p:nvGraphicFramePr>
          <p:cNvPr id="11" name="对象 10">
            <a:extLst>
              <a:ext uri="{FF2B5EF4-FFF2-40B4-BE49-F238E27FC236}">
                <a16:creationId xmlns:a16="http://schemas.microsoft.com/office/drawing/2014/main" id="{FB1DB88E-8234-4BB5-9B22-DD519A285303}"/>
              </a:ext>
            </a:extLst>
          </p:cNvPr>
          <p:cNvGraphicFramePr>
            <a:graphicFrameLocks noChangeAspect="1"/>
          </p:cNvGraphicFramePr>
          <p:nvPr>
            <p:extLst>
              <p:ext uri="{D42A27DB-BD31-4B8C-83A1-F6EECF244321}">
                <p14:modId xmlns:p14="http://schemas.microsoft.com/office/powerpoint/2010/main" val="2624983551"/>
              </p:ext>
            </p:extLst>
          </p:nvPr>
        </p:nvGraphicFramePr>
        <p:xfrm>
          <a:off x="7841866" y="2392754"/>
          <a:ext cx="285750" cy="361950"/>
        </p:xfrm>
        <a:graphic>
          <a:graphicData uri="http://schemas.openxmlformats.org/presentationml/2006/ole">
            <mc:AlternateContent xmlns:mc="http://schemas.openxmlformats.org/markup-compatibility/2006">
              <mc:Choice xmlns:v="urn:schemas-microsoft-com:vml" Requires="v">
                <p:oleObj spid="_x0000_s3110" name="Equation" r:id="rId5" imgW="177480" imgH="241200" progId="Equation.DSMT4">
                  <p:embed/>
                </p:oleObj>
              </mc:Choice>
              <mc:Fallback>
                <p:oleObj name="Equation" r:id="rId5" imgW="177480" imgH="241200" progId="Equation.DSMT4">
                  <p:embed/>
                  <p:pic>
                    <p:nvPicPr>
                      <p:cNvPr id="20" name="对象 19">
                        <a:extLst>
                          <a:ext uri="{FF2B5EF4-FFF2-40B4-BE49-F238E27FC236}">
                            <a16:creationId xmlns:a16="http://schemas.microsoft.com/office/drawing/2014/main" id="{7B7C6366-8316-45D6-8697-CF3CD5A251FB}"/>
                          </a:ext>
                        </a:extLst>
                      </p:cNvPr>
                      <p:cNvPicPr/>
                      <p:nvPr/>
                    </p:nvPicPr>
                    <p:blipFill>
                      <a:blip r:embed="rId6"/>
                      <a:stretch>
                        <a:fillRect/>
                      </a:stretch>
                    </p:blipFill>
                    <p:spPr>
                      <a:xfrm>
                        <a:off x="7841866" y="2392754"/>
                        <a:ext cx="285750" cy="36195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284ADB74-9478-4CE7-A48B-5FC16209C3DF}"/>
              </a:ext>
            </a:extLst>
          </p:cNvPr>
          <p:cNvGraphicFramePr>
            <a:graphicFrameLocks noChangeAspect="1"/>
          </p:cNvGraphicFramePr>
          <p:nvPr>
            <p:extLst>
              <p:ext uri="{D42A27DB-BD31-4B8C-83A1-F6EECF244321}">
                <p14:modId xmlns:p14="http://schemas.microsoft.com/office/powerpoint/2010/main" val="2453177667"/>
              </p:ext>
            </p:extLst>
          </p:nvPr>
        </p:nvGraphicFramePr>
        <p:xfrm>
          <a:off x="8609753" y="2400838"/>
          <a:ext cx="325438" cy="361950"/>
        </p:xfrm>
        <a:graphic>
          <a:graphicData uri="http://schemas.openxmlformats.org/presentationml/2006/ole">
            <mc:AlternateContent xmlns:mc="http://schemas.openxmlformats.org/markup-compatibility/2006">
              <mc:Choice xmlns:v="urn:schemas-microsoft-com:vml" Requires="v">
                <p:oleObj spid="_x0000_s3111" name="Equation" r:id="rId7" imgW="203040" imgH="241200" progId="Equation.DSMT4">
                  <p:embed/>
                </p:oleObj>
              </mc:Choice>
              <mc:Fallback>
                <p:oleObj name="Equation" r:id="rId7" imgW="203040" imgH="241200" progId="Equation.DSMT4">
                  <p:embed/>
                  <p:pic>
                    <p:nvPicPr>
                      <p:cNvPr id="11" name="对象 10">
                        <a:extLst>
                          <a:ext uri="{FF2B5EF4-FFF2-40B4-BE49-F238E27FC236}">
                            <a16:creationId xmlns:a16="http://schemas.microsoft.com/office/drawing/2014/main" id="{FB1DB88E-8234-4BB5-9B22-DD519A285303}"/>
                          </a:ext>
                        </a:extLst>
                      </p:cNvPr>
                      <p:cNvPicPr/>
                      <p:nvPr/>
                    </p:nvPicPr>
                    <p:blipFill>
                      <a:blip r:embed="rId8"/>
                      <a:stretch>
                        <a:fillRect/>
                      </a:stretch>
                    </p:blipFill>
                    <p:spPr>
                      <a:xfrm>
                        <a:off x="8609753" y="2400838"/>
                        <a:ext cx="325438" cy="36195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2E6255EE-D485-4CF6-9DB2-CABFBC80305B}"/>
              </a:ext>
            </a:extLst>
          </p:cNvPr>
          <p:cNvGraphicFramePr>
            <a:graphicFrameLocks noChangeAspect="1"/>
          </p:cNvGraphicFramePr>
          <p:nvPr>
            <p:extLst>
              <p:ext uri="{D42A27DB-BD31-4B8C-83A1-F6EECF244321}">
                <p14:modId xmlns:p14="http://schemas.microsoft.com/office/powerpoint/2010/main" val="2892884504"/>
              </p:ext>
            </p:extLst>
          </p:nvPr>
        </p:nvGraphicFramePr>
        <p:xfrm>
          <a:off x="9195421" y="2400838"/>
          <a:ext cx="265112" cy="361950"/>
        </p:xfrm>
        <a:graphic>
          <a:graphicData uri="http://schemas.openxmlformats.org/presentationml/2006/ole">
            <mc:AlternateContent xmlns:mc="http://schemas.openxmlformats.org/markup-compatibility/2006">
              <mc:Choice xmlns:v="urn:schemas-microsoft-com:vml" Requires="v">
                <p:oleObj spid="_x0000_s3112" name="Equation" r:id="rId9" imgW="164880" imgH="241200" progId="Equation.DSMT4">
                  <p:embed/>
                </p:oleObj>
              </mc:Choice>
              <mc:Fallback>
                <p:oleObj name="Equation" r:id="rId9" imgW="164880" imgH="241200" progId="Equation.DSMT4">
                  <p:embed/>
                  <p:pic>
                    <p:nvPicPr>
                      <p:cNvPr id="11" name="对象 10">
                        <a:extLst>
                          <a:ext uri="{FF2B5EF4-FFF2-40B4-BE49-F238E27FC236}">
                            <a16:creationId xmlns:a16="http://schemas.microsoft.com/office/drawing/2014/main" id="{FB1DB88E-8234-4BB5-9B22-DD519A285303}"/>
                          </a:ext>
                        </a:extLst>
                      </p:cNvPr>
                      <p:cNvPicPr/>
                      <p:nvPr/>
                    </p:nvPicPr>
                    <p:blipFill>
                      <a:blip r:embed="rId10"/>
                      <a:stretch>
                        <a:fillRect/>
                      </a:stretch>
                    </p:blipFill>
                    <p:spPr>
                      <a:xfrm>
                        <a:off x="9195421" y="2400838"/>
                        <a:ext cx="265112" cy="36195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93DA0207-69D6-4044-BFF4-398CFC1CBFB9}"/>
              </a:ext>
            </a:extLst>
          </p:cNvPr>
          <p:cNvGraphicFramePr>
            <a:graphicFrameLocks noChangeAspect="1"/>
          </p:cNvGraphicFramePr>
          <p:nvPr>
            <p:extLst>
              <p:ext uri="{D42A27DB-BD31-4B8C-83A1-F6EECF244321}">
                <p14:modId xmlns:p14="http://schemas.microsoft.com/office/powerpoint/2010/main" val="248738058"/>
              </p:ext>
            </p:extLst>
          </p:nvPr>
        </p:nvGraphicFramePr>
        <p:xfrm>
          <a:off x="9985851" y="2400838"/>
          <a:ext cx="284163" cy="361950"/>
        </p:xfrm>
        <a:graphic>
          <a:graphicData uri="http://schemas.openxmlformats.org/presentationml/2006/ole">
            <mc:AlternateContent xmlns:mc="http://schemas.openxmlformats.org/markup-compatibility/2006">
              <mc:Choice xmlns:v="urn:schemas-microsoft-com:vml" Requires="v">
                <p:oleObj spid="_x0000_s3113" name="Equation" r:id="rId11" imgW="177480" imgH="241200" progId="Equation.DSMT4">
                  <p:embed/>
                </p:oleObj>
              </mc:Choice>
              <mc:Fallback>
                <p:oleObj name="Equation" r:id="rId11" imgW="177480" imgH="241200" progId="Equation.DSMT4">
                  <p:embed/>
                  <p:pic>
                    <p:nvPicPr>
                      <p:cNvPr id="12" name="对象 11">
                        <a:extLst>
                          <a:ext uri="{FF2B5EF4-FFF2-40B4-BE49-F238E27FC236}">
                            <a16:creationId xmlns:a16="http://schemas.microsoft.com/office/drawing/2014/main" id="{284ADB74-9478-4CE7-A48B-5FC16209C3DF}"/>
                          </a:ext>
                        </a:extLst>
                      </p:cNvPr>
                      <p:cNvPicPr/>
                      <p:nvPr/>
                    </p:nvPicPr>
                    <p:blipFill>
                      <a:blip r:embed="rId12"/>
                      <a:stretch>
                        <a:fillRect/>
                      </a:stretch>
                    </p:blipFill>
                    <p:spPr>
                      <a:xfrm>
                        <a:off x="9985851" y="2400838"/>
                        <a:ext cx="284163" cy="361950"/>
                      </a:xfrm>
                      <a:prstGeom prst="rect">
                        <a:avLst/>
                      </a:prstGeom>
                    </p:spPr>
                  </p:pic>
                </p:oleObj>
              </mc:Fallback>
            </mc:AlternateContent>
          </a:graphicData>
        </a:graphic>
      </p:graphicFrame>
      <p:pic>
        <p:nvPicPr>
          <p:cNvPr id="4" name="图片 3">
            <a:extLst>
              <a:ext uri="{FF2B5EF4-FFF2-40B4-BE49-F238E27FC236}">
                <a16:creationId xmlns:a16="http://schemas.microsoft.com/office/drawing/2014/main" id="{03787D13-6F95-49B4-A723-D3BDC7FD593D}"/>
              </a:ext>
            </a:extLst>
          </p:cNvPr>
          <p:cNvPicPr>
            <a:picLocks noChangeAspect="1"/>
          </p:cNvPicPr>
          <p:nvPr/>
        </p:nvPicPr>
        <p:blipFill>
          <a:blip r:embed="rId13"/>
          <a:stretch>
            <a:fillRect/>
          </a:stretch>
        </p:blipFill>
        <p:spPr>
          <a:xfrm>
            <a:off x="6086852" y="4537366"/>
            <a:ext cx="5045802" cy="778960"/>
          </a:xfrm>
          <a:prstGeom prst="rect">
            <a:avLst/>
          </a:prstGeom>
        </p:spPr>
      </p:pic>
      <p:pic>
        <p:nvPicPr>
          <p:cNvPr id="5" name="图片 4">
            <a:extLst>
              <a:ext uri="{FF2B5EF4-FFF2-40B4-BE49-F238E27FC236}">
                <a16:creationId xmlns:a16="http://schemas.microsoft.com/office/drawing/2014/main" id="{59861315-6D93-4C66-9E3A-EDE2D11ED6A6}"/>
              </a:ext>
            </a:extLst>
          </p:cNvPr>
          <p:cNvPicPr>
            <a:picLocks noChangeAspect="1"/>
          </p:cNvPicPr>
          <p:nvPr/>
        </p:nvPicPr>
        <p:blipFill>
          <a:blip r:embed="rId14"/>
          <a:stretch>
            <a:fillRect/>
          </a:stretch>
        </p:blipFill>
        <p:spPr>
          <a:xfrm>
            <a:off x="6239727" y="5316326"/>
            <a:ext cx="4892927" cy="638208"/>
          </a:xfrm>
          <a:prstGeom prst="rect">
            <a:avLst/>
          </a:prstGeom>
        </p:spPr>
      </p:pic>
    </p:spTree>
    <p:extLst>
      <p:ext uri="{BB962C8B-B14F-4D97-AF65-F5344CB8AC3E}">
        <p14:creationId xmlns:p14="http://schemas.microsoft.com/office/powerpoint/2010/main" val="118771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DF65027A-EC31-43D4-83F5-84FF1FC625BF}"/>
              </a:ext>
            </a:extLst>
          </p:cNvPr>
          <p:cNvPicPr>
            <a:picLocks noChangeAspect="1"/>
          </p:cNvPicPr>
          <p:nvPr/>
        </p:nvPicPr>
        <p:blipFill>
          <a:blip r:embed="rId2"/>
          <a:stretch>
            <a:fillRect/>
          </a:stretch>
        </p:blipFill>
        <p:spPr>
          <a:xfrm>
            <a:off x="869972" y="1432788"/>
            <a:ext cx="4039516" cy="5091339"/>
          </a:xfrm>
          <a:prstGeom prst="rect">
            <a:avLst/>
          </a:prstGeom>
        </p:spPr>
      </p:pic>
      <p:pic>
        <p:nvPicPr>
          <p:cNvPr id="5" name="图片 4">
            <a:extLst>
              <a:ext uri="{FF2B5EF4-FFF2-40B4-BE49-F238E27FC236}">
                <a16:creationId xmlns:a16="http://schemas.microsoft.com/office/drawing/2014/main" id="{95F58111-C8A6-43C5-896A-80A5D2FE3E4E}"/>
              </a:ext>
            </a:extLst>
          </p:cNvPr>
          <p:cNvPicPr>
            <a:picLocks noChangeAspect="1"/>
          </p:cNvPicPr>
          <p:nvPr/>
        </p:nvPicPr>
        <p:blipFill>
          <a:blip r:embed="rId3"/>
          <a:stretch>
            <a:fillRect/>
          </a:stretch>
        </p:blipFill>
        <p:spPr>
          <a:xfrm>
            <a:off x="6024978" y="2984841"/>
            <a:ext cx="4701947" cy="373412"/>
          </a:xfrm>
          <a:prstGeom prst="rect">
            <a:avLst/>
          </a:prstGeom>
        </p:spPr>
      </p:pic>
      <p:pic>
        <p:nvPicPr>
          <p:cNvPr id="14" name="图片 13">
            <a:extLst>
              <a:ext uri="{FF2B5EF4-FFF2-40B4-BE49-F238E27FC236}">
                <a16:creationId xmlns:a16="http://schemas.microsoft.com/office/drawing/2014/main" id="{80A76EC8-8AC1-4CB4-892A-593337A8665B}"/>
              </a:ext>
            </a:extLst>
          </p:cNvPr>
          <p:cNvPicPr>
            <a:picLocks noChangeAspect="1"/>
          </p:cNvPicPr>
          <p:nvPr/>
        </p:nvPicPr>
        <p:blipFill rotWithShape="1">
          <a:blip r:embed="rId4"/>
          <a:srcRect t="-1" b="11465"/>
          <a:stretch/>
        </p:blipFill>
        <p:spPr>
          <a:xfrm>
            <a:off x="6024978" y="2338861"/>
            <a:ext cx="1858392" cy="341889"/>
          </a:xfrm>
          <a:prstGeom prst="rect">
            <a:avLst/>
          </a:prstGeom>
        </p:spPr>
      </p:pic>
      <p:pic>
        <p:nvPicPr>
          <p:cNvPr id="15" name="图片 14">
            <a:extLst>
              <a:ext uri="{FF2B5EF4-FFF2-40B4-BE49-F238E27FC236}">
                <a16:creationId xmlns:a16="http://schemas.microsoft.com/office/drawing/2014/main" id="{E467DA97-4AB8-4CD0-B769-494F6872F12A}"/>
              </a:ext>
            </a:extLst>
          </p:cNvPr>
          <p:cNvPicPr>
            <a:picLocks noChangeAspect="1"/>
          </p:cNvPicPr>
          <p:nvPr/>
        </p:nvPicPr>
        <p:blipFill>
          <a:blip r:embed="rId5"/>
          <a:stretch>
            <a:fillRect/>
          </a:stretch>
        </p:blipFill>
        <p:spPr>
          <a:xfrm>
            <a:off x="5832103" y="3629327"/>
            <a:ext cx="5303980" cy="929721"/>
          </a:xfrm>
          <a:prstGeom prst="rect">
            <a:avLst/>
          </a:prstGeom>
        </p:spPr>
      </p:pic>
    </p:spTree>
    <p:extLst>
      <p:ext uri="{BB962C8B-B14F-4D97-AF65-F5344CB8AC3E}">
        <p14:creationId xmlns:p14="http://schemas.microsoft.com/office/powerpoint/2010/main" val="1487352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6814</TotalTime>
  <Words>787</Words>
  <Application>Microsoft Office PowerPoint</Application>
  <PresentationFormat>宽屏</PresentationFormat>
  <Paragraphs>68</Paragraphs>
  <Slides>15</Slides>
  <Notes>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7"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Equation</vt:lpstr>
      <vt:lpstr>PowerPoint 演示文稿</vt:lpstr>
      <vt:lpstr>PowerPoint 演示文稿</vt:lpstr>
      <vt:lpstr>Introduction</vt:lpstr>
      <vt:lpstr>Method</vt:lpstr>
      <vt:lpstr>Method</vt:lpstr>
      <vt:lpstr>Method</vt:lpstr>
      <vt:lpstr>Method</vt:lpstr>
      <vt:lpstr>Method</vt:lpstr>
      <vt:lpstr>Method</vt:lpstr>
      <vt:lpstr>Experiments</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思进 刘</cp:lastModifiedBy>
  <cp:revision>1443</cp:revision>
  <dcterms:created xsi:type="dcterms:W3CDTF">2017-04-22T07:59:00Z</dcterms:created>
  <dcterms:modified xsi:type="dcterms:W3CDTF">2021-01-18T13:29:26Z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